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6858000" cx="9144000"/>
  <p:notesSz cx="6858000" cy="9144000"/>
  <p:embeddedFontLst>
    <p:embeddedFont>
      <p:font typeface="Roboto"/>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oboto-regular.fntdata"/><Relationship Id="rId20" Type="http://schemas.openxmlformats.org/officeDocument/2006/relationships/slide" Target="slides/slide15.xml"/><Relationship Id="rId42" Type="http://schemas.openxmlformats.org/officeDocument/2006/relationships/font" Target="fonts/Roboto-italic.fntdata"/><Relationship Id="rId41" Type="http://schemas.openxmlformats.org/officeDocument/2006/relationships/font" Target="fonts/Roboto-bold.fntdata"/><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font" Target="fonts/Roboto-bold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11f188f93ff_0_8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g11f188f93ff_0_8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11f188f93ff_0_8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g11f188f93ff_0_88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11f188f93ff_0_8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g11f188f93ff_0_8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g11f188f93ff_0_8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g11f188f93ff_0_87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youtu.be/bU09Y9sC7JY" TargetMode="External"/><Relationship Id="rId4" Type="http://schemas.openxmlformats.org/officeDocument/2006/relationships/image" Target="../media/image2.png"/><Relationship Id="rId5"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R0CAAlMo3f8" TargetMode="External"/><Relationship Id="rId4" Type="http://schemas.openxmlformats.org/officeDocument/2006/relationships/image" Target="../media/image2.png"/><Relationship Id="rId5"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youtu.be/pLH2o_NKCvs" TargetMode="External"/><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48.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6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www.youtube.com/watch?v=epw99rzvxq8" TargetMode="External"/><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55.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pn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png"/><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png"/><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9.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pn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hyperlink" Target="https://www.youtube.com/watch?v=plGuq2wAB9o" TargetMode="External"/><Relationship Id="rId4" Type="http://schemas.openxmlformats.org/officeDocument/2006/relationships/image" Target="../media/image2.png"/><Relationship Id="rId5"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hyperlink" Target="http://www.ncaa.org" TargetMode="External"/><Relationship Id="rId4" Type="http://schemas.openxmlformats.org/officeDocument/2006/relationships/hyperlink" Target="http://www.naia.org" TargetMode="External"/><Relationship Id="rId11" Type="http://schemas.openxmlformats.org/officeDocument/2006/relationships/image" Target="../media/image1.png"/><Relationship Id="rId10" Type="http://schemas.openxmlformats.org/officeDocument/2006/relationships/image" Target="../media/image2.png"/><Relationship Id="rId9" Type="http://schemas.openxmlformats.org/officeDocument/2006/relationships/hyperlink" Target="https://www.ncsasports.org/" TargetMode="External"/><Relationship Id="rId5" Type="http://schemas.openxmlformats.org/officeDocument/2006/relationships/hyperlink" Target="https://web3.ncaa.org/ECWR2/NCAA_EMS/NCAA.jsp" TargetMode="External"/><Relationship Id="rId6" Type="http://schemas.openxmlformats.org/officeDocument/2006/relationships/hyperlink" Target="http://www.playnaia.org" TargetMode="External"/><Relationship Id="rId7" Type="http://schemas.openxmlformats.org/officeDocument/2006/relationships/hyperlink" Target="http://www.collegeboard.org" TargetMode="External"/><Relationship Id="rId8" Type="http://schemas.openxmlformats.org/officeDocument/2006/relationships/hyperlink" Target="http://www.collegefitfinder.co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058975"/>
            <a:ext cx="7772400" cy="13701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a:solidFill>
                  <a:srgbClr val="4285F4"/>
                </a:solidFill>
              </a:rPr>
              <a:t>College Preparation Presentation</a:t>
            </a:r>
            <a:endParaRPr>
              <a:solidFill>
                <a:srgbClr val="4285F4"/>
              </a:solidFill>
            </a:endParaRPr>
          </a:p>
        </p:txBody>
      </p:sp>
      <p:sp>
        <p:nvSpPr>
          <p:cNvPr id="85" name="Google Shape;85;p13"/>
          <p:cNvSpPr txBox="1"/>
          <p:nvPr>
            <p:ph idx="1" type="subTitle"/>
          </p:nvPr>
        </p:nvSpPr>
        <p:spPr>
          <a:xfrm>
            <a:off x="1371600" y="3658650"/>
            <a:ext cx="6400800" cy="1552200"/>
          </a:xfrm>
          <a:prstGeom prst="rect">
            <a:avLst/>
          </a:prstGeom>
          <a:noFill/>
          <a:ln>
            <a:noFill/>
          </a:ln>
        </p:spPr>
        <p:txBody>
          <a:bodyPr anchorCtr="0" anchor="t" bIns="45700" lIns="91425" spcFirstLastPara="1" rIns="91425" wrap="square" tIns="45700">
            <a:normAutofit lnSpcReduction="20000"/>
          </a:bodyPr>
          <a:lstStyle/>
          <a:p>
            <a:pPr indent="0" lvl="0" marL="0" rtl="0" algn="ctr">
              <a:spcBef>
                <a:spcPts val="0"/>
              </a:spcBef>
              <a:spcAft>
                <a:spcPts val="0"/>
              </a:spcAft>
              <a:buClr>
                <a:srgbClr val="888888"/>
              </a:buClr>
              <a:buSzPts val="3200"/>
              <a:buNone/>
            </a:pPr>
            <a:r>
              <a:rPr lang="en-US"/>
              <a:t>Presented by,</a:t>
            </a:r>
            <a:endParaRPr/>
          </a:p>
          <a:p>
            <a:pPr indent="0" lvl="0" marL="0" rtl="0" algn="ctr">
              <a:spcBef>
                <a:spcPts val="640"/>
              </a:spcBef>
              <a:spcAft>
                <a:spcPts val="0"/>
              </a:spcAft>
              <a:buClr>
                <a:srgbClr val="888888"/>
              </a:buClr>
              <a:buSzPts val="3200"/>
              <a:buNone/>
            </a:pPr>
            <a:r>
              <a:rPr lang="en-US"/>
              <a:t>Mark Zathey</a:t>
            </a:r>
            <a:endParaRPr/>
          </a:p>
          <a:p>
            <a:pPr indent="0" lvl="0" marL="0" rtl="0" algn="ctr">
              <a:spcBef>
                <a:spcPts val="640"/>
              </a:spcBef>
              <a:spcAft>
                <a:spcPts val="0"/>
              </a:spcAft>
              <a:buClr>
                <a:srgbClr val="888888"/>
              </a:buClr>
              <a:buSzPts val="3200"/>
              <a:buNone/>
            </a:pPr>
            <a:r>
              <a:t/>
            </a:r>
            <a:endParaRPr/>
          </a:p>
        </p:txBody>
      </p:sp>
      <p:pic>
        <p:nvPicPr>
          <p:cNvPr descr="MYSA LH Header R1" id="86" name="Google Shape;86;p13"/>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87" name="Google Shape;87;p13"/>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06" name="Google Shape;206;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600"/>
              </a:spcBef>
              <a:spcAft>
                <a:spcPts val="0"/>
              </a:spcAft>
              <a:buNone/>
            </a:pPr>
            <a:r>
              <a:rPr b="1" lang="en-US" sz="2823">
                <a:solidFill>
                  <a:srgbClr val="4285F4"/>
                </a:solidFill>
                <a:latin typeface="Verdana"/>
                <a:ea typeface="Verdana"/>
                <a:cs typeface="Verdana"/>
                <a:sym typeface="Verdana"/>
              </a:rPr>
              <a:t>CONSIDERATIONS CONTINUED</a:t>
            </a:r>
            <a:endParaRPr b="1" sz="2823">
              <a:solidFill>
                <a:srgbClr val="4285F4"/>
              </a:solidFill>
              <a:latin typeface="Verdana"/>
              <a:ea typeface="Verdana"/>
              <a:cs typeface="Verdana"/>
              <a:sym typeface="Verdana"/>
            </a:endParaRPr>
          </a:p>
          <a:p>
            <a:pPr indent="0" lvl="0" marL="0" rtl="0" algn="l">
              <a:spcBef>
                <a:spcPts val="600"/>
              </a:spcBef>
              <a:spcAft>
                <a:spcPts val="0"/>
              </a:spcAft>
              <a:buNone/>
            </a:pPr>
            <a:r>
              <a:t/>
            </a:r>
            <a:endParaRPr b="1" sz="2000">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Tuition (In State v. Out of State)</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Admission Standards</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Military</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Public v Private Theological/Spiritual Influence </a:t>
            </a:r>
            <a:endParaRPr sz="2216">
              <a:solidFill>
                <a:srgbClr val="4285F4"/>
              </a:solidFill>
              <a:latin typeface="Verdana"/>
              <a:ea typeface="Verdana"/>
              <a:cs typeface="Verdana"/>
              <a:sym typeface="Verdana"/>
            </a:endParaRPr>
          </a:p>
          <a:p>
            <a:pPr indent="-348220" lvl="1" marL="9144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‘Open’ Campus v ‘Closed’ Campus</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Medical Support &amp; Facilities</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Religious Affiliation</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Conservative or Liberal</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Ethnic Diversity</a:t>
            </a:r>
            <a:endParaRPr sz="2216">
              <a:solidFill>
                <a:srgbClr val="4285F4"/>
              </a:solidFill>
              <a:latin typeface="Verdana"/>
              <a:ea typeface="Verdana"/>
              <a:cs typeface="Verdana"/>
              <a:sym typeface="Verdana"/>
            </a:endParaRPr>
          </a:p>
          <a:p>
            <a:pPr indent="-479665" lvl="0" marL="457200" rtl="0" algn="l">
              <a:spcBef>
                <a:spcPts val="600"/>
              </a:spcBef>
              <a:spcAft>
                <a:spcPts val="0"/>
              </a:spcAft>
              <a:buClr>
                <a:srgbClr val="4285F4"/>
              </a:buClr>
              <a:buSzPct val="100000"/>
              <a:buFont typeface="Verdana"/>
              <a:buChar char="•"/>
            </a:pPr>
            <a:r>
              <a:rPr lang="en-US" sz="2216">
                <a:solidFill>
                  <a:srgbClr val="4285F4"/>
                </a:solidFill>
                <a:latin typeface="Verdana"/>
                <a:ea typeface="Verdana"/>
                <a:cs typeface="Verdana"/>
                <a:sym typeface="Verdana"/>
              </a:rPr>
              <a:t>Coed or Single Sex</a:t>
            </a:r>
            <a:endParaRPr sz="2216">
              <a:solidFill>
                <a:srgbClr val="4285F4"/>
              </a:solidFill>
              <a:latin typeface="Verdana"/>
              <a:ea typeface="Verdana"/>
              <a:cs typeface="Verdana"/>
              <a:sym typeface="Verdana"/>
            </a:endParaRPr>
          </a:p>
          <a:p>
            <a:pPr indent="0" lvl="0" marL="0" rtl="0" algn="l">
              <a:spcBef>
                <a:spcPts val="600"/>
              </a:spcBef>
              <a:spcAft>
                <a:spcPts val="0"/>
              </a:spcAft>
              <a:buNone/>
            </a:pPr>
            <a:r>
              <a:t/>
            </a:r>
            <a:endParaRPr sz="20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a:p>
        </p:txBody>
      </p:sp>
      <p:pic>
        <p:nvPicPr>
          <p:cNvPr descr="MYSA LH Header R1" id="207" name="Google Shape;207;p22"/>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08" name="Google Shape;208;p22"/>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14" name="Google Shape;214;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600"/>
              </a:spcBef>
              <a:spcAft>
                <a:spcPts val="0"/>
              </a:spcAft>
              <a:buNone/>
            </a:pPr>
            <a:r>
              <a:rPr b="1" lang="en-US" sz="2400">
                <a:solidFill>
                  <a:srgbClr val="4285F4"/>
                </a:solidFill>
                <a:latin typeface="Verdana"/>
                <a:ea typeface="Verdana"/>
                <a:cs typeface="Verdana"/>
                <a:sym typeface="Verdana"/>
              </a:rPr>
              <a:t>CONSIDERATIONS CONTINUED</a:t>
            </a:r>
            <a:endParaRPr b="1" sz="2400">
              <a:solidFill>
                <a:srgbClr val="4285F4"/>
              </a:solidFill>
              <a:latin typeface="Verdana"/>
              <a:ea typeface="Verdana"/>
              <a:cs typeface="Verdana"/>
              <a:sym typeface="Verdana"/>
            </a:endParaRPr>
          </a:p>
          <a:p>
            <a:pPr indent="0" lvl="0" marL="0" rtl="0" algn="l">
              <a:spcBef>
                <a:spcPts val="600"/>
              </a:spcBef>
              <a:spcAft>
                <a:spcPts val="0"/>
              </a:spcAft>
              <a:buNone/>
            </a:pPr>
            <a:r>
              <a:t/>
            </a:r>
            <a:endParaRPr b="1"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Distant from home</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Campus Atmosphere</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Weather</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School Location (rural/city/suburban)</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Cultural Environment</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Fraternity/Sorority</a:t>
            </a:r>
            <a:endParaRPr sz="2000">
              <a:solidFill>
                <a:srgbClr val="4285F4"/>
              </a:solidFill>
              <a:latin typeface="Verdana"/>
              <a:ea typeface="Verdana"/>
              <a:cs typeface="Verdana"/>
              <a:sym typeface="Verdana"/>
            </a:endParaRPr>
          </a:p>
          <a:p>
            <a:pPr indent="-355600" lvl="0" marL="3429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Recreational Activities</a:t>
            </a:r>
            <a:endParaRPr sz="2000">
              <a:solidFill>
                <a:srgbClr val="4285F4"/>
              </a:solidFill>
              <a:latin typeface="Verdana"/>
              <a:ea typeface="Verdana"/>
              <a:cs typeface="Verdana"/>
              <a:sym typeface="Verdana"/>
            </a:endParaRPr>
          </a:p>
        </p:txBody>
      </p:sp>
      <p:pic>
        <p:nvPicPr>
          <p:cNvPr descr="MYSA LH Header R1" id="215" name="Google Shape;215;p23"/>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16" name="Google Shape;216;p23"/>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22" name="Google Shape;222;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SOCCER CONSIDERATIONS</a:t>
            </a:r>
            <a:endParaRPr b="1" sz="24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b="1"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Division (NCAA D-I, NCAA D-II, NAIA, NCAA D-III, JuCo)</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Player Retention v Turnover (phenomen of transfer portal, international players)</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Coaching Staff </a:t>
            </a:r>
            <a:endParaRPr sz="2000">
              <a:solidFill>
                <a:srgbClr val="4285F4"/>
              </a:solidFill>
              <a:latin typeface="Verdana"/>
              <a:ea typeface="Verdana"/>
              <a:cs typeface="Verdana"/>
              <a:sym typeface="Verdana"/>
            </a:endParaRPr>
          </a:p>
          <a:p>
            <a:pPr indent="-355600" lvl="1" marL="9144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(standards, background, personality, stability)</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Competitive Schedule</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Training Schedule</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Coach’s Contacts to the Next Level</a:t>
            </a:r>
            <a:endParaRPr sz="2000">
              <a:solidFill>
                <a:srgbClr val="4285F4"/>
              </a:solidFill>
              <a:latin typeface="Verdana"/>
              <a:ea typeface="Verdana"/>
              <a:cs typeface="Verdana"/>
              <a:sym typeface="Verdana"/>
            </a:endParaRPr>
          </a:p>
          <a:p>
            <a:pPr indent="0" lvl="0" marL="0" rtl="0" algn="l">
              <a:spcBef>
                <a:spcPts val="0"/>
              </a:spcBef>
              <a:spcAft>
                <a:spcPts val="0"/>
              </a:spcAft>
              <a:buNone/>
            </a:pPr>
            <a:r>
              <a:t/>
            </a:r>
            <a:endParaRPr sz="2400"/>
          </a:p>
        </p:txBody>
      </p:sp>
      <p:pic>
        <p:nvPicPr>
          <p:cNvPr descr="MYSA LH Header R1" id="223" name="Google Shape;223;p24"/>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24" name="Google Shape;224;p24"/>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30" name="Google Shape;230;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SOCCER CONSIDERATIONS CONTINUED</a:t>
            </a:r>
            <a:endParaRPr sz="2400">
              <a:solidFill>
                <a:srgbClr val="4285F4"/>
              </a:solidFill>
              <a:latin typeface="Verdana"/>
              <a:ea typeface="Verdana"/>
              <a:cs typeface="Verdana"/>
              <a:sym typeface="Verdana"/>
            </a:endParaRPr>
          </a:p>
          <a:p>
            <a:pPr indent="0" lvl="0" marL="0" rtl="0" algn="l">
              <a:spcBef>
                <a:spcPts val="0"/>
              </a:spcBef>
              <a:spcAft>
                <a:spcPts val="0"/>
              </a:spcAft>
              <a:buNone/>
            </a:pPr>
            <a:r>
              <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Player Role. Opportunity for Growth</a:t>
            </a:r>
            <a:endParaRPr sz="2000">
              <a:solidFill>
                <a:srgbClr val="4285F4"/>
              </a:solidFill>
              <a:latin typeface="Verdana"/>
              <a:ea typeface="Verdana"/>
              <a:cs typeface="Verdana"/>
              <a:sym typeface="Verdana"/>
            </a:endParaRPr>
          </a:p>
          <a:p>
            <a:pPr indent="-355600" lvl="1" marL="9144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Immediate Playing Contribution?</a:t>
            </a:r>
            <a:endParaRPr sz="2000">
              <a:solidFill>
                <a:srgbClr val="4285F4"/>
              </a:solidFill>
              <a:latin typeface="Verdana"/>
              <a:ea typeface="Verdana"/>
              <a:cs typeface="Verdana"/>
              <a:sym typeface="Verdana"/>
            </a:endParaRPr>
          </a:p>
          <a:p>
            <a:pPr indent="-355600" lvl="1" marL="914400" rtl="0" algn="l">
              <a:spcBef>
                <a:spcPts val="0"/>
              </a:spcBef>
              <a:spcAft>
                <a:spcPts val="0"/>
              </a:spcAft>
              <a:buClr>
                <a:srgbClr val="4285F4"/>
              </a:buClr>
              <a:buSzPts val="2000"/>
              <a:buFont typeface="Verdana"/>
              <a:buChar char="○"/>
            </a:pPr>
            <a:r>
              <a:rPr lang="en-US" sz="2000" u="sng">
                <a:solidFill>
                  <a:srgbClr val="1C3AA9"/>
                </a:solidFill>
                <a:latin typeface="Verdana"/>
                <a:ea typeface="Verdana"/>
                <a:cs typeface="Verdana"/>
                <a:sym typeface="Verdana"/>
                <a:hlinkClick r:id="rId3">
                  <a:extLst>
                    <a:ext uri="{A12FA001-AC4F-418D-AE19-62706E023703}">
                      <ahyp:hlinkClr val="tx"/>
                    </a:ext>
                  </a:extLst>
                </a:hlinkClick>
              </a:rPr>
              <a:t>https://youtu.be/bU09Y9sC7JY</a:t>
            </a:r>
            <a:endParaRPr sz="2000">
              <a:solidFill>
                <a:srgbClr val="4285F4"/>
              </a:solidFill>
              <a:latin typeface="Verdana"/>
              <a:ea typeface="Verdana"/>
              <a:cs typeface="Verdana"/>
              <a:sym typeface="Verdana"/>
            </a:endParaRPr>
          </a:p>
          <a:p>
            <a:pPr indent="-355600" lvl="1" marL="9144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‘Run your own Race’</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Scholarship Money and Distribution</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Facilities</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Travel</a:t>
            </a:r>
            <a:endParaRPr sz="2000">
              <a:solidFill>
                <a:srgbClr val="4285F4"/>
              </a:solidFill>
              <a:latin typeface="Verdana"/>
              <a:ea typeface="Verdana"/>
              <a:cs typeface="Verdana"/>
              <a:sym typeface="Verdana"/>
            </a:endParaRPr>
          </a:p>
          <a:p>
            <a:pPr indent="-317500" lvl="0" marL="3429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Strength of Team, Style of Play</a:t>
            </a:r>
            <a:endParaRPr sz="2000">
              <a:solidFill>
                <a:srgbClr val="4285F4"/>
              </a:solidFill>
              <a:latin typeface="Verdana"/>
              <a:ea typeface="Verdana"/>
              <a:cs typeface="Verdana"/>
              <a:sym typeface="Verdana"/>
            </a:endParaRPr>
          </a:p>
        </p:txBody>
      </p:sp>
      <p:pic>
        <p:nvPicPr>
          <p:cNvPr descr="MYSA LH Header R1" id="231" name="Google Shape;231;p25"/>
          <p:cNvPicPr preferRelativeResize="0"/>
          <p:nvPr/>
        </p:nvPicPr>
        <p:blipFill rotWithShape="1">
          <a:blip r:embed="rId4">
            <a:alphaModFix/>
          </a:blip>
          <a:srcRect b="0" l="0" r="0" t="0"/>
          <a:stretch/>
        </p:blipFill>
        <p:spPr>
          <a:xfrm>
            <a:off x="0" y="0"/>
            <a:ext cx="9144000" cy="1618593"/>
          </a:xfrm>
          <a:prstGeom prst="rect">
            <a:avLst/>
          </a:prstGeom>
          <a:noFill/>
          <a:ln>
            <a:noFill/>
          </a:ln>
        </p:spPr>
      </p:pic>
      <p:pic>
        <p:nvPicPr>
          <p:cNvPr descr="MYSA LH Footer R1" id="232" name="Google Shape;232;p25"/>
          <p:cNvPicPr preferRelativeResize="0"/>
          <p:nvPr/>
        </p:nvPicPr>
        <p:blipFill rotWithShape="1">
          <a:blip r:embed="rId5">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38" name="Google Shape;238;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Font typeface="Arial"/>
              <a:buNone/>
            </a:pPr>
            <a:r>
              <a:rPr b="1" lang="en-US" sz="2200">
                <a:solidFill>
                  <a:srgbClr val="4285F4"/>
                </a:solidFill>
                <a:latin typeface="Verdana"/>
                <a:ea typeface="Verdana"/>
                <a:cs typeface="Verdana"/>
                <a:sym typeface="Verdana"/>
              </a:rPr>
              <a:t>YOUR FIRST CONSIDERATION MUST BE ACADEMIC</a:t>
            </a:r>
            <a:endParaRPr sz="2200">
              <a:solidFill>
                <a:srgbClr val="4285F4"/>
              </a:solidFill>
              <a:latin typeface="Verdana"/>
              <a:ea typeface="Verdana"/>
              <a:cs typeface="Verdana"/>
              <a:sym typeface="Verdana"/>
            </a:endParaRPr>
          </a:p>
          <a:p>
            <a:pPr indent="-368300" lvl="0" marL="457200" rtl="0" algn="l">
              <a:spcBef>
                <a:spcPts val="0"/>
              </a:spcBef>
              <a:spcAft>
                <a:spcPts val="0"/>
              </a:spcAft>
              <a:buClr>
                <a:srgbClr val="4285F4"/>
              </a:buClr>
              <a:buSzPts val="2200"/>
              <a:buFont typeface="Verdana"/>
              <a:buChar char="•"/>
            </a:pPr>
            <a:r>
              <a:rPr lang="en-US" sz="2200">
                <a:solidFill>
                  <a:srgbClr val="4285F4"/>
                </a:solidFill>
                <a:latin typeface="Verdana"/>
                <a:ea typeface="Verdana"/>
                <a:cs typeface="Verdana"/>
                <a:sym typeface="Verdana"/>
              </a:rPr>
              <a:t>Identify up to 30 colleges that meet your individual goals</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b="1" lang="en-US" sz="2200">
                <a:solidFill>
                  <a:srgbClr val="4285F4"/>
                </a:solidFill>
                <a:latin typeface="Verdana"/>
                <a:ea typeface="Verdana"/>
                <a:cs typeface="Verdana"/>
                <a:sym typeface="Verdana"/>
              </a:rPr>
              <a:t>NOW CONSIDER THE SOCCER PROGRAM</a:t>
            </a:r>
            <a:endParaRPr sz="2200">
              <a:solidFill>
                <a:srgbClr val="4285F4"/>
              </a:solidFill>
              <a:latin typeface="Verdana"/>
              <a:ea typeface="Verdana"/>
              <a:cs typeface="Verdana"/>
              <a:sym typeface="Verdana"/>
            </a:endParaRPr>
          </a:p>
          <a:p>
            <a:pPr indent="-368300" lvl="0" marL="457200" rtl="0" algn="l">
              <a:spcBef>
                <a:spcPts val="0"/>
              </a:spcBef>
              <a:spcAft>
                <a:spcPts val="0"/>
              </a:spcAft>
              <a:buClr>
                <a:srgbClr val="4285F4"/>
              </a:buClr>
              <a:buSzPts val="2200"/>
              <a:buFont typeface="Verdana"/>
              <a:buChar char="•"/>
            </a:pPr>
            <a:r>
              <a:rPr lang="en-US" sz="2200">
                <a:solidFill>
                  <a:srgbClr val="4285F4"/>
                </a:solidFill>
                <a:latin typeface="Verdana"/>
                <a:ea typeface="Verdana"/>
                <a:cs typeface="Verdana"/>
                <a:sym typeface="Verdana"/>
              </a:rPr>
              <a:t>Identify 7 – 10 schools that meet your academic and athletic criteria</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b="1" lang="en-US" sz="2200">
                <a:solidFill>
                  <a:srgbClr val="4285F4"/>
                </a:solidFill>
                <a:latin typeface="Verdana"/>
                <a:ea typeface="Verdana"/>
                <a:cs typeface="Verdana"/>
                <a:sym typeface="Verdana"/>
              </a:rPr>
              <a:t>CONTACT THE SCHOOLS</a:t>
            </a:r>
            <a:endParaRPr sz="2200">
              <a:solidFill>
                <a:srgbClr val="4285F4"/>
              </a:solidFill>
              <a:latin typeface="Verdana"/>
              <a:ea typeface="Verdana"/>
              <a:cs typeface="Verdana"/>
              <a:sym typeface="Verdana"/>
            </a:endParaRPr>
          </a:p>
          <a:p>
            <a:pPr indent="-368300" lvl="0" marL="457200" rtl="0" algn="l">
              <a:spcBef>
                <a:spcPts val="0"/>
              </a:spcBef>
              <a:spcAft>
                <a:spcPts val="0"/>
              </a:spcAft>
              <a:buClr>
                <a:srgbClr val="4285F4"/>
              </a:buClr>
              <a:buSzPts val="2200"/>
              <a:buFont typeface="Verdana"/>
              <a:buChar char="•"/>
            </a:pPr>
            <a:r>
              <a:rPr lang="en-US" sz="2200">
                <a:solidFill>
                  <a:srgbClr val="4285F4"/>
                </a:solidFill>
                <a:latin typeface="Verdana"/>
                <a:ea typeface="Verdana"/>
                <a:cs typeface="Verdana"/>
                <a:sym typeface="Verdana"/>
              </a:rPr>
              <a:t>Cover Letter / Resume / Phone Call / Campus Visit</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22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b="1" lang="en-US" sz="2200">
                <a:solidFill>
                  <a:srgbClr val="4285F4"/>
                </a:solidFill>
                <a:latin typeface="Verdana"/>
                <a:ea typeface="Verdana"/>
                <a:cs typeface="Verdana"/>
                <a:sym typeface="Verdana"/>
              </a:rPr>
              <a:t>VISIT THE SCHOOLS &amp; ATTEND ID CAMPS</a:t>
            </a:r>
            <a:endParaRPr b="1" sz="2200">
              <a:solidFill>
                <a:srgbClr val="4285F4"/>
              </a:solidFill>
              <a:latin typeface="Verdana"/>
              <a:ea typeface="Verdana"/>
              <a:cs typeface="Verdana"/>
              <a:sym typeface="Verdana"/>
            </a:endParaRPr>
          </a:p>
          <a:p>
            <a:pPr indent="0" lvl="0" marL="0" rtl="0" algn="l">
              <a:spcBef>
                <a:spcPts val="0"/>
              </a:spcBef>
              <a:spcAft>
                <a:spcPts val="0"/>
              </a:spcAft>
              <a:buNone/>
            </a:pPr>
            <a:r>
              <a:t/>
            </a:r>
            <a:endParaRPr/>
          </a:p>
        </p:txBody>
      </p:sp>
      <p:pic>
        <p:nvPicPr>
          <p:cNvPr descr="MYSA LH Header R1" id="239" name="Google Shape;239;p26"/>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40" name="Google Shape;240;p26"/>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46" name="Google Shape;246;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000">
                <a:solidFill>
                  <a:srgbClr val="4285F4"/>
                </a:solidFill>
                <a:latin typeface="Verdana"/>
                <a:ea typeface="Verdana"/>
                <a:cs typeface="Verdana"/>
                <a:sym typeface="Verdana"/>
              </a:rPr>
              <a:t>COMMUNICATING WITH COACHES</a:t>
            </a:r>
            <a:endParaRPr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lang="en-US" sz="2000">
                <a:solidFill>
                  <a:srgbClr val="4285F4"/>
                </a:solidFill>
                <a:latin typeface="Verdana"/>
                <a:ea typeface="Verdana"/>
                <a:cs typeface="Verdana"/>
                <a:sym typeface="Verdana"/>
              </a:rPr>
              <a:t>“If a kid takes the time to be persistent about contacting Seattle University, I will go and watch him play.”</a:t>
            </a:r>
            <a:r>
              <a:rPr b="1" lang="en-US" sz="2000">
                <a:solidFill>
                  <a:srgbClr val="4285F4"/>
                </a:solidFill>
                <a:latin typeface="Verdana"/>
                <a:ea typeface="Verdana"/>
                <a:cs typeface="Verdana"/>
                <a:sym typeface="Verdana"/>
              </a:rPr>
              <a:t> – Nate Daligcon, Seattle University Asst. Coach</a:t>
            </a:r>
            <a:endParaRPr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b="1"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lang="en-US" sz="2000">
                <a:solidFill>
                  <a:srgbClr val="4285F4"/>
                </a:solidFill>
                <a:latin typeface="Verdana"/>
                <a:ea typeface="Verdana"/>
                <a:cs typeface="Verdana"/>
                <a:sym typeface="Verdana"/>
              </a:rPr>
              <a:t>“Sell and promote yourself. Email coaches and visit campuses.  There are less that 2% of players in the country that are able to let colleges come to them and approach first.  You are in charge of your future, which means getting on coaches’ radars and doing the legwork to know what types of schools interest you from the the get go.” </a:t>
            </a:r>
            <a:r>
              <a:rPr b="1" lang="en-US" sz="2000">
                <a:solidFill>
                  <a:srgbClr val="4285F4"/>
                </a:solidFill>
                <a:latin typeface="Verdana"/>
                <a:ea typeface="Verdana"/>
                <a:cs typeface="Verdana"/>
                <a:sym typeface="Verdana"/>
              </a:rPr>
              <a:t>– Maren Rojas, Boston University Asst. Coach</a:t>
            </a:r>
            <a:endParaRPr sz="2000">
              <a:latin typeface="Verdana"/>
              <a:ea typeface="Verdana"/>
              <a:cs typeface="Verdana"/>
              <a:sym typeface="Verdana"/>
            </a:endParaRPr>
          </a:p>
        </p:txBody>
      </p:sp>
      <p:pic>
        <p:nvPicPr>
          <p:cNvPr descr="MYSA LH Header R1" id="247" name="Google Shape;247;p27"/>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48" name="Google Shape;248;p27"/>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54" name="Google Shape;254;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400">
                <a:solidFill>
                  <a:srgbClr val="4285F4"/>
                </a:solidFill>
                <a:latin typeface="Verdana"/>
                <a:ea typeface="Verdana"/>
                <a:cs typeface="Verdana"/>
                <a:sym typeface="Verdana"/>
              </a:rPr>
              <a:t>WRITTEN COMMUNICATION: COVER LETTER</a:t>
            </a:r>
            <a:endParaRPr sz="1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b="1"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A personal letter is most effective</a:t>
            </a:r>
            <a:endParaRPr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The letter should explain your expectations in terms of education and the soccer program</a:t>
            </a:r>
            <a:endParaRPr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Be sure to request literature about the college, and specifically, the soccer program.</a:t>
            </a:r>
            <a:endParaRPr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Make it easy as possible for the coach to see you play (share your schedule with dates, times, locations, jersey #, etc..)</a:t>
            </a:r>
            <a:endParaRPr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Make sure your grammar and spelling is correct!</a:t>
            </a:r>
            <a:endParaRPr sz="2000">
              <a:solidFill>
                <a:srgbClr val="4285F4"/>
              </a:solidFill>
              <a:latin typeface="Verdana"/>
              <a:ea typeface="Verdana"/>
              <a:cs typeface="Verdana"/>
              <a:sym typeface="Verdana"/>
            </a:endParaRPr>
          </a:p>
          <a:p>
            <a:pPr indent="-260350" lvl="0" marL="2857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Have a proper email address.  Be professional.</a:t>
            </a:r>
            <a:endParaRPr sz="3000">
              <a:latin typeface="Verdana"/>
              <a:ea typeface="Verdana"/>
              <a:cs typeface="Verdana"/>
              <a:sym typeface="Verdana"/>
            </a:endParaRPr>
          </a:p>
        </p:txBody>
      </p:sp>
      <p:pic>
        <p:nvPicPr>
          <p:cNvPr descr="MYSA LH Header R1" id="255" name="Google Shape;255;p28"/>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56" name="Google Shape;256;p28"/>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62" name="Google Shape;262;p29"/>
          <p:cNvSpPr txBox="1"/>
          <p:nvPr>
            <p:ph idx="1" type="body"/>
          </p:nvPr>
        </p:nvSpPr>
        <p:spPr>
          <a:xfrm>
            <a:off x="457200" y="1600200"/>
            <a:ext cx="8229600" cy="4406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sz="2000">
                <a:solidFill>
                  <a:srgbClr val="4285F4"/>
                </a:solidFill>
                <a:latin typeface="Rockwell"/>
                <a:ea typeface="Rockwell"/>
                <a:cs typeface="Rockwell"/>
                <a:sym typeface="Rockwell"/>
              </a:rPr>
              <a:t>WRITTEN COMMUNICATION: COVER LETTER (CONT)</a:t>
            </a:r>
            <a:br>
              <a:rPr lang="en-US" sz="2400">
                <a:solidFill>
                  <a:srgbClr val="4285F4"/>
                </a:solidFill>
                <a:latin typeface="Rockwell"/>
                <a:ea typeface="Rockwell"/>
                <a:cs typeface="Rockwell"/>
                <a:sym typeface="Rockwell"/>
              </a:rPr>
            </a:br>
            <a:r>
              <a:rPr lang="en-US" sz="900">
                <a:solidFill>
                  <a:srgbClr val="1C4587"/>
                </a:solidFill>
                <a:latin typeface="Verdana"/>
                <a:ea typeface="Verdana"/>
                <a:cs typeface="Verdana"/>
                <a:sym typeface="Verdana"/>
              </a:rPr>
              <a:t>Monday, May 2nd, 2022</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ABC University</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Timbuktu University</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Attention: Mark Zathey, Head Men’s Soccer Coach</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Dear Coach Zathey:</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My name is Doc Holliday and I am writing to you to express my interest in attending Timbuktu and playing for your soccer program.</a:t>
            </a:r>
            <a:endParaRPr sz="900">
              <a:solidFill>
                <a:srgbClr val="1C4587"/>
              </a:solidFill>
              <a:latin typeface="Verdana"/>
              <a:ea typeface="Verdana"/>
              <a:cs typeface="Verdana"/>
              <a:sym typeface="Verdana"/>
            </a:endParaRPr>
          </a:p>
          <a:p>
            <a:pPr indent="0" lvl="0" marL="0" rtl="0" algn="l">
              <a:spcBef>
                <a:spcPts val="0"/>
              </a:spcBef>
              <a:spcAft>
                <a:spcPts val="0"/>
              </a:spcAft>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Currently, I am a junior at Cool Digs High School and will be college eligible for fall 2023. My primary position is a #6 defensive center mid, but I am willing to help wherever needed on the field. I take pride in ball winning, and starting our team’s possession to attack.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My club team is the Timbuktu Rush 2005 Boys Team.  My personal highlights include the Flying Eagles All Star Team, Elite Player Development Team 2008 to 2010 and First Team All State.  I will be attending the upcoming Showcase of Champions on June 2-4, 2022.  Enclosed with the letter is a current schedule of the showcase events my team will be participating in. In included  my academic/soccer resumes, a copy of my transcripts, and my ACT/SAT results.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I hope you, or a member of your coaching staff,  will be attending some of these events and you might have the time to evaluate my soccer abilities in a game. I see that you are on schedule to graduate 7 seniors in 2022, and I look forward to making an impact in your ‘23 campaign.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I will follow up this letter with a telephone call within the next two weeks in hopes that I will have an opportunity to talk with you in reference to opportunities that may exist in the future.</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900">
              <a:solidFill>
                <a:srgbClr val="1C4587"/>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US" sz="900">
                <a:solidFill>
                  <a:srgbClr val="1C4587"/>
                </a:solidFill>
                <a:latin typeface="Verdana"/>
                <a:ea typeface="Verdana"/>
                <a:cs typeface="Verdana"/>
                <a:sym typeface="Verdana"/>
              </a:rPr>
              <a:t>Thank you for your time and consideration.</a:t>
            </a:r>
            <a:endParaRPr sz="2400">
              <a:solidFill>
                <a:srgbClr val="1C4587"/>
              </a:solidFill>
              <a:latin typeface="Rockwell"/>
              <a:ea typeface="Rockwell"/>
              <a:cs typeface="Rockwell"/>
              <a:sym typeface="Rockwell"/>
            </a:endParaRPr>
          </a:p>
        </p:txBody>
      </p:sp>
      <p:pic>
        <p:nvPicPr>
          <p:cNvPr descr="MYSA LH Header R1" id="263" name="Google Shape;263;p29"/>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64" name="Google Shape;264;p29"/>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70" name="Google Shape;270;p30"/>
          <p:cNvSpPr txBox="1"/>
          <p:nvPr>
            <p:ph idx="1" type="body"/>
          </p:nvPr>
        </p:nvSpPr>
        <p:spPr>
          <a:xfrm>
            <a:off x="285100" y="1600200"/>
            <a:ext cx="8568600" cy="41649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Font typeface="Arial"/>
              <a:buNone/>
            </a:pPr>
            <a:r>
              <a:rPr lang="en-US" sz="2200">
                <a:solidFill>
                  <a:srgbClr val="4285F4"/>
                </a:solidFill>
                <a:latin typeface="Verdana"/>
                <a:ea typeface="Verdana"/>
                <a:cs typeface="Verdana"/>
                <a:sym typeface="Verdana"/>
              </a:rPr>
              <a:t>COMMUNICATION WITH COACHES</a:t>
            </a:r>
            <a:endParaRPr sz="8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Ask coach their preference to communicate; speaking over the phone, texting, zoom meeting, google hangout, meeting in person…</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The single key variable that separates a single student-athlete from all of the other inquiries received by the college coach is a regular follow up.</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The majority of letters received by college coaches are form letter mailed to numerous programs – A specific letter followed by a telephone call indicated a sincere interest in a given program.</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Direct conversation allows the coach and athlete to assess personalities and interest levels.</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It is an effective way to express interest in the program and to ask questions (Do not ask questions that are readily available from other sources!!)</a:t>
            </a:r>
            <a:endParaRPr sz="1700">
              <a:solidFill>
                <a:srgbClr val="4285F4"/>
              </a:solidFill>
              <a:latin typeface="Verdana"/>
              <a:ea typeface="Verdana"/>
              <a:cs typeface="Verdana"/>
              <a:sym typeface="Verdana"/>
            </a:endParaRPr>
          </a:p>
          <a:p>
            <a:pPr indent="-438150" lvl="0" marL="4572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Know the NCAA Rules and Regulations!</a:t>
            </a:r>
            <a:endParaRPr sz="1700">
              <a:latin typeface="Verdana"/>
              <a:ea typeface="Verdana"/>
              <a:cs typeface="Verdana"/>
              <a:sym typeface="Verdana"/>
            </a:endParaRPr>
          </a:p>
        </p:txBody>
      </p:sp>
      <p:pic>
        <p:nvPicPr>
          <p:cNvPr descr="MYSA LH Header R1" id="271" name="Google Shape;271;p30"/>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72" name="Google Shape;272;p30"/>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78" name="Google Shape;278;p31"/>
          <p:cNvSpPr txBox="1"/>
          <p:nvPr>
            <p:ph idx="1" type="body"/>
          </p:nvPr>
        </p:nvSpPr>
        <p:spPr>
          <a:xfrm>
            <a:off x="253425" y="1618600"/>
            <a:ext cx="8433600" cy="4526100"/>
          </a:xfrm>
          <a:prstGeom prst="rect">
            <a:avLst/>
          </a:prstGeom>
          <a:noFill/>
          <a:ln>
            <a:noFill/>
          </a:ln>
        </p:spPr>
        <p:txBody>
          <a:bodyPr anchorCtr="0" anchor="t" bIns="45700" lIns="91425" spcFirstLastPara="1" rIns="91425" wrap="square" tIns="45700">
            <a:normAutofit/>
          </a:bodyPr>
          <a:lstStyle/>
          <a:p>
            <a:pPr indent="0" lvl="1" marL="457200" rtl="0" algn="l">
              <a:spcBef>
                <a:spcPts val="0"/>
              </a:spcBef>
              <a:spcAft>
                <a:spcPts val="0"/>
              </a:spcAft>
              <a:buClr>
                <a:schemeClr val="dk1"/>
              </a:buClr>
              <a:buFont typeface="Arial"/>
              <a:buNone/>
            </a:pPr>
            <a:r>
              <a:rPr lang="en-US" sz="1700">
                <a:solidFill>
                  <a:srgbClr val="4285F4"/>
                </a:solidFill>
                <a:latin typeface="Verdana"/>
                <a:ea typeface="Verdana"/>
                <a:cs typeface="Verdana"/>
                <a:sym typeface="Verdana"/>
              </a:rPr>
              <a:t>CONTACT (CONT)</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Have a specific reason for calling: update on schedule, key games, etc.</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If you get the coach on the phone make sure to be courteous and very straightforward.</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Make sure that you have your FACTS and INFORMATION as well as any QUESTIONS that you have.</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ALWAYS make sure to ask at least two or three questions.  Your questions can show how much research and effort you have put into this call.  Don’t ask questions that are readily available online.</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DO NOT call a coach back without having done some research on both the institution and the soccer program.</a:t>
            </a:r>
            <a:endParaRPr sz="1700">
              <a:solidFill>
                <a:srgbClr val="4285F4"/>
              </a:solidFill>
              <a:latin typeface="Verdana"/>
              <a:ea typeface="Verdana"/>
              <a:cs typeface="Verdana"/>
              <a:sym typeface="Verdana"/>
            </a:endParaRPr>
          </a:p>
          <a:p>
            <a:pPr indent="-438150" lvl="1" marL="914400" rtl="0" algn="l">
              <a:spcBef>
                <a:spcPts val="0"/>
              </a:spcBef>
              <a:spcAft>
                <a:spcPts val="0"/>
              </a:spcAft>
              <a:buClr>
                <a:srgbClr val="4285F4"/>
              </a:buClr>
              <a:buSzPts val="1700"/>
              <a:buFont typeface="Verdana"/>
              <a:buChar char="•"/>
            </a:pPr>
            <a:r>
              <a:rPr lang="en-US" sz="1700">
                <a:solidFill>
                  <a:srgbClr val="4285F4"/>
                </a:solidFill>
                <a:latin typeface="Verdana"/>
                <a:ea typeface="Verdana"/>
                <a:cs typeface="Verdana"/>
                <a:sym typeface="Verdana"/>
              </a:rPr>
              <a:t>Make sure to know who you are calling.  Make sure you know which coach leads recruiting efforts.</a:t>
            </a:r>
            <a:endParaRPr sz="1700">
              <a:latin typeface="Verdana"/>
              <a:ea typeface="Verdana"/>
              <a:cs typeface="Verdana"/>
              <a:sym typeface="Verdana"/>
            </a:endParaRPr>
          </a:p>
        </p:txBody>
      </p:sp>
      <p:pic>
        <p:nvPicPr>
          <p:cNvPr descr="MYSA LH Header R1" id="279" name="Google Shape;279;p31"/>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80" name="Google Shape;280;p31"/>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93" name="Google Shape;9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342900" rtl="0" algn="l">
              <a:spcBef>
                <a:spcPts val="0"/>
              </a:spcBef>
              <a:spcAft>
                <a:spcPts val="0"/>
              </a:spcAft>
              <a:buNone/>
            </a:pPr>
            <a:r>
              <a:rPr b="1" lang="en-US" sz="1800">
                <a:solidFill>
                  <a:srgbClr val="4285F4"/>
                </a:solidFill>
                <a:latin typeface="Verdana"/>
                <a:ea typeface="Verdana"/>
                <a:cs typeface="Verdana"/>
                <a:sym typeface="Verdana"/>
              </a:rPr>
              <a:t>WHAT DOES IT TAKE TO PLAY IN COLLEGE?</a:t>
            </a:r>
            <a:endParaRPr b="1" sz="1800">
              <a:solidFill>
                <a:srgbClr val="4285F4"/>
              </a:solidFill>
              <a:latin typeface="Verdana"/>
              <a:ea typeface="Verdana"/>
              <a:cs typeface="Verdana"/>
              <a:sym typeface="Verdana"/>
            </a:endParaRPr>
          </a:p>
          <a:p>
            <a:pPr indent="0" lvl="0" marL="0" rtl="0" algn="l">
              <a:spcBef>
                <a:spcPts val="0"/>
              </a:spcBef>
              <a:spcAft>
                <a:spcPts val="0"/>
              </a:spcAft>
              <a:buNone/>
            </a:pPr>
            <a:r>
              <a:t/>
            </a:r>
            <a:endParaRPr sz="1600">
              <a:solidFill>
                <a:srgbClr val="4285F4"/>
              </a:solidFill>
              <a:latin typeface="Verdana"/>
              <a:ea typeface="Verdana"/>
              <a:cs typeface="Verdana"/>
              <a:sym typeface="Verdana"/>
            </a:endParaRPr>
          </a:p>
          <a:p>
            <a:pPr indent="-215900" lvl="2" marL="1143000" rtl="0" algn="l">
              <a:spcBef>
                <a:spcPts val="0"/>
              </a:spcBef>
              <a:spcAft>
                <a:spcPts val="0"/>
              </a:spcAft>
              <a:buClr>
                <a:srgbClr val="4285F4"/>
              </a:buClr>
              <a:buSzPts val="1600"/>
              <a:buFont typeface="Verdana"/>
              <a:buChar char="•"/>
            </a:pPr>
            <a:r>
              <a:rPr b="1" lang="en-US" sz="1600">
                <a:solidFill>
                  <a:srgbClr val="4285F4"/>
                </a:solidFill>
                <a:latin typeface="Verdana"/>
                <a:ea typeface="Verdana"/>
                <a:cs typeface="Verdana"/>
                <a:sym typeface="Verdana"/>
              </a:rPr>
              <a:t>TIPS</a:t>
            </a:r>
            <a:r>
              <a:rPr lang="en-US" sz="1600">
                <a:solidFill>
                  <a:srgbClr val="4285F4"/>
                </a:solidFill>
                <a:latin typeface="Verdana"/>
                <a:ea typeface="Verdana"/>
                <a:cs typeface="Verdana"/>
                <a:sym typeface="Verdana"/>
              </a:rPr>
              <a:t>: Technique, Insight, Personality, Speed. College:</a:t>
            </a:r>
            <a:r>
              <a:rPr b="1" lang="en-US" sz="1600">
                <a:solidFill>
                  <a:srgbClr val="4285F4"/>
                </a:solidFill>
                <a:latin typeface="Verdana"/>
                <a:ea typeface="Verdana"/>
                <a:cs typeface="Verdana"/>
                <a:sym typeface="Verdana"/>
              </a:rPr>
              <a:t> (SPIT)</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Technical/ skill</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Tactical / awareness, mental speed…decision making</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Physical</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Psychological</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Do you know the level? Have you watched the college game?</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Are you willing to sacrifice?</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Are you willing to do what it takes to get there?</a:t>
            </a:r>
            <a:endParaRPr sz="1600">
              <a:solidFill>
                <a:srgbClr val="4285F4"/>
              </a:solidFill>
              <a:latin typeface="Verdana"/>
              <a:ea typeface="Verdana"/>
              <a:cs typeface="Verdana"/>
              <a:sym typeface="Verdana"/>
            </a:endParaRPr>
          </a:p>
          <a:p>
            <a:pPr indent="-215900" lvl="2" marL="1143000" rtl="0" algn="l">
              <a:lnSpc>
                <a:spcPct val="115000"/>
              </a:lnSpc>
              <a:spcBef>
                <a:spcPts val="3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Self Evaluation:  are you improving your weaknesses?</a:t>
            </a:r>
            <a:endParaRPr sz="1600">
              <a:solidFill>
                <a:srgbClr val="4285F4"/>
              </a:solidFill>
              <a:latin typeface="Verdana"/>
              <a:ea typeface="Verdana"/>
              <a:cs typeface="Verdana"/>
              <a:sym typeface="Verdana"/>
            </a:endParaRPr>
          </a:p>
          <a:p>
            <a:pPr indent="-222250" lvl="2" marL="1143000" rtl="0" algn="l">
              <a:lnSpc>
                <a:spcPct val="115000"/>
              </a:lnSpc>
              <a:spcBef>
                <a:spcPts val="300"/>
              </a:spcBef>
              <a:spcAft>
                <a:spcPts val="0"/>
              </a:spcAft>
              <a:buClr>
                <a:srgbClr val="888888"/>
              </a:buClr>
              <a:buSzPts val="1700"/>
              <a:buFont typeface="Verdana"/>
              <a:buChar char="•"/>
            </a:pPr>
            <a:r>
              <a:rPr lang="en-US" sz="1700" u="sng">
                <a:solidFill>
                  <a:srgbClr val="888888"/>
                </a:solidFill>
                <a:latin typeface="Verdana"/>
                <a:ea typeface="Verdana"/>
                <a:cs typeface="Verdana"/>
                <a:sym typeface="Verdana"/>
                <a:hlinkClick r:id="rId3">
                  <a:extLst>
                    <a:ext uri="{A12FA001-AC4F-418D-AE19-62706E023703}">
                      <ahyp:hlinkClr val="tx"/>
                    </a:ext>
                  </a:extLst>
                </a:hlinkClick>
              </a:rPr>
              <a:t>https://www.youtube.com/watch?v=R0CAAlMo3f8</a:t>
            </a:r>
            <a:endParaRPr sz="1700">
              <a:solidFill>
                <a:srgbClr val="888888"/>
              </a:solidFill>
              <a:latin typeface="Verdana"/>
              <a:ea typeface="Verdana"/>
              <a:cs typeface="Verdana"/>
              <a:sym typeface="Verdana"/>
            </a:endParaRPr>
          </a:p>
        </p:txBody>
      </p:sp>
      <p:pic>
        <p:nvPicPr>
          <p:cNvPr descr="MYSA LH Header R1" id="94" name="Google Shape;94;p14"/>
          <p:cNvPicPr preferRelativeResize="0"/>
          <p:nvPr/>
        </p:nvPicPr>
        <p:blipFill rotWithShape="1">
          <a:blip r:embed="rId4">
            <a:alphaModFix/>
          </a:blip>
          <a:srcRect b="0" l="0" r="0" t="0"/>
          <a:stretch/>
        </p:blipFill>
        <p:spPr>
          <a:xfrm>
            <a:off x="0" y="0"/>
            <a:ext cx="9144000" cy="1618593"/>
          </a:xfrm>
          <a:prstGeom prst="rect">
            <a:avLst/>
          </a:prstGeom>
          <a:noFill/>
          <a:ln>
            <a:noFill/>
          </a:ln>
        </p:spPr>
      </p:pic>
      <p:pic>
        <p:nvPicPr>
          <p:cNvPr descr="MYSA LH Footer R1" id="95" name="Google Shape;95;p14"/>
          <p:cNvPicPr preferRelativeResize="0"/>
          <p:nvPr/>
        </p:nvPicPr>
        <p:blipFill rotWithShape="1">
          <a:blip r:embed="rId5">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86" name="Google Shape;286;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1" marL="457200" rtl="0" algn="l">
              <a:spcBef>
                <a:spcPts val="0"/>
              </a:spcBef>
              <a:spcAft>
                <a:spcPts val="0"/>
              </a:spcAft>
              <a:buClr>
                <a:schemeClr val="dk1"/>
              </a:buClr>
              <a:buFont typeface="Arial"/>
              <a:buNone/>
            </a:pPr>
            <a:r>
              <a:rPr lang="en-US" sz="2000">
                <a:solidFill>
                  <a:srgbClr val="4285F4"/>
                </a:solidFill>
                <a:latin typeface="Verdana"/>
                <a:ea typeface="Verdana"/>
                <a:cs typeface="Verdana"/>
                <a:sym typeface="Verdana"/>
              </a:rPr>
              <a:t>Social Media</a:t>
            </a:r>
            <a:endParaRPr sz="2000">
              <a:solidFill>
                <a:srgbClr val="4285F4"/>
              </a:solidFill>
              <a:latin typeface="Verdana"/>
              <a:ea typeface="Verdana"/>
              <a:cs typeface="Verdana"/>
              <a:sym typeface="Verdana"/>
            </a:endParaRPr>
          </a:p>
          <a:p>
            <a:pPr indent="0" lvl="1" marL="0" rtl="0" algn="l">
              <a:spcBef>
                <a:spcPts val="0"/>
              </a:spcBef>
              <a:spcAft>
                <a:spcPts val="0"/>
              </a:spcAft>
              <a:buClr>
                <a:schemeClr val="dk1"/>
              </a:buClr>
              <a:buFont typeface="Arial"/>
              <a:buNone/>
            </a:pPr>
            <a:r>
              <a:t/>
            </a:r>
            <a:endParaRPr sz="2000">
              <a:solidFill>
                <a:srgbClr val="4285F4"/>
              </a:solidFill>
              <a:latin typeface="Verdana"/>
              <a:ea typeface="Verdana"/>
              <a:cs typeface="Verdana"/>
              <a:sym typeface="Verdana"/>
            </a:endParaRPr>
          </a:p>
          <a:p>
            <a:pPr indent="-355600" lvl="1" marL="5143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Remember you are being watched.</a:t>
            </a:r>
            <a:endParaRPr sz="2000">
              <a:solidFill>
                <a:srgbClr val="4285F4"/>
              </a:solidFill>
              <a:latin typeface="Verdana"/>
              <a:ea typeface="Verdana"/>
              <a:cs typeface="Verdana"/>
              <a:sym typeface="Verdana"/>
            </a:endParaRPr>
          </a:p>
          <a:p>
            <a:pPr indent="-355600" lvl="1" marL="5143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Be responsible on what you post on </a:t>
            </a:r>
            <a:endParaRPr sz="2000">
              <a:solidFill>
                <a:srgbClr val="4285F4"/>
              </a:solidFill>
              <a:latin typeface="Verdana"/>
              <a:ea typeface="Verdana"/>
              <a:cs typeface="Verdana"/>
              <a:sym typeface="Verdana"/>
            </a:endParaRPr>
          </a:p>
          <a:p>
            <a:pPr indent="0" lvl="0" marL="800100" rtl="0" algn="l">
              <a:spcBef>
                <a:spcPts val="0"/>
              </a:spcBef>
              <a:spcAft>
                <a:spcPts val="0"/>
              </a:spcAft>
              <a:buNone/>
            </a:pPr>
            <a:r>
              <a:rPr lang="en-US" sz="2000">
                <a:solidFill>
                  <a:srgbClr val="4285F4"/>
                </a:solidFill>
                <a:latin typeface="Verdana"/>
                <a:ea typeface="Verdana"/>
                <a:cs typeface="Verdana"/>
                <a:sym typeface="Verdana"/>
              </a:rPr>
              <a:t>social media.</a:t>
            </a:r>
            <a:endParaRPr sz="2000">
              <a:solidFill>
                <a:srgbClr val="4285F4"/>
              </a:solidFill>
              <a:latin typeface="Verdana"/>
              <a:ea typeface="Verdana"/>
              <a:cs typeface="Verdana"/>
              <a:sym typeface="Verdana"/>
            </a:endParaRPr>
          </a:p>
          <a:p>
            <a:pPr indent="-355600" lvl="1" marL="5143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Social media provides a snapshot of a </a:t>
            </a:r>
            <a:endParaRPr sz="2000">
              <a:solidFill>
                <a:srgbClr val="4285F4"/>
              </a:solidFill>
              <a:latin typeface="Verdana"/>
              <a:ea typeface="Verdana"/>
              <a:cs typeface="Verdana"/>
              <a:sym typeface="Verdana"/>
            </a:endParaRPr>
          </a:p>
          <a:p>
            <a:pPr indent="0" lvl="0" marL="800100" rtl="0" algn="l">
              <a:spcBef>
                <a:spcPts val="0"/>
              </a:spcBef>
              <a:spcAft>
                <a:spcPts val="0"/>
              </a:spcAft>
              <a:buNone/>
            </a:pPr>
            <a:r>
              <a:rPr lang="en-US" sz="2000">
                <a:solidFill>
                  <a:srgbClr val="4285F4"/>
                </a:solidFill>
                <a:latin typeface="Verdana"/>
                <a:ea typeface="Verdana"/>
                <a:cs typeface="Verdana"/>
                <a:sym typeface="Verdana"/>
              </a:rPr>
              <a:t>student athlete’s behavior outside of the classroom and off the field.</a:t>
            </a:r>
            <a:endParaRPr sz="2000">
              <a:solidFill>
                <a:srgbClr val="4285F4"/>
              </a:solidFill>
              <a:latin typeface="Verdana"/>
              <a:ea typeface="Verdana"/>
              <a:cs typeface="Verdana"/>
              <a:sym typeface="Verdana"/>
            </a:endParaRPr>
          </a:p>
          <a:p>
            <a:pPr indent="-355600" lvl="1" marL="51435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You are your brand. </a:t>
            </a:r>
            <a:endParaRPr sz="2000">
              <a:solidFill>
                <a:srgbClr val="4285F4"/>
              </a:solidFill>
              <a:latin typeface="Verdana"/>
              <a:ea typeface="Verdana"/>
              <a:cs typeface="Verdana"/>
              <a:sym typeface="Verdana"/>
            </a:endParaRPr>
          </a:p>
          <a:p>
            <a:pPr indent="-355600" lvl="2" marL="1371600" rtl="0" algn="l">
              <a:spcBef>
                <a:spcPts val="0"/>
              </a:spcBef>
              <a:spcAft>
                <a:spcPts val="0"/>
              </a:spcAft>
              <a:buClr>
                <a:srgbClr val="4285F4"/>
              </a:buClr>
              <a:buSzPts val="2000"/>
              <a:buFont typeface="Verdana"/>
              <a:buChar char="■"/>
            </a:pPr>
            <a:r>
              <a:rPr lang="en-US" sz="2000" u="sng">
                <a:solidFill>
                  <a:srgbClr val="4285F4"/>
                </a:solidFill>
                <a:latin typeface="Verdana"/>
                <a:ea typeface="Verdana"/>
                <a:cs typeface="Verdana"/>
                <a:sym typeface="Verdana"/>
              </a:rPr>
              <a:t>What do other people say about you when you are not in the room?</a:t>
            </a:r>
            <a:endParaRPr b="1" sz="2000">
              <a:latin typeface="Verdana"/>
              <a:ea typeface="Verdana"/>
              <a:cs typeface="Verdana"/>
              <a:sym typeface="Verdana"/>
            </a:endParaRPr>
          </a:p>
          <a:p>
            <a:pPr indent="-355600" lvl="2" marL="1371600" rtl="0" algn="l">
              <a:spcBef>
                <a:spcPts val="0"/>
              </a:spcBef>
              <a:spcAft>
                <a:spcPts val="0"/>
              </a:spcAft>
              <a:buClr>
                <a:srgbClr val="888888"/>
              </a:buClr>
              <a:buSzPts val="2000"/>
              <a:buFont typeface="Verdana"/>
              <a:buChar char="■"/>
            </a:pPr>
            <a:r>
              <a:rPr b="1" lang="en-US" sz="1800" u="sng">
                <a:solidFill>
                  <a:srgbClr val="888888"/>
                </a:solidFill>
                <a:latin typeface="Verdana"/>
                <a:ea typeface="Verdana"/>
                <a:cs typeface="Verdana"/>
                <a:sym typeface="Verdana"/>
                <a:hlinkClick r:id="rId3">
                  <a:extLst>
                    <a:ext uri="{A12FA001-AC4F-418D-AE19-62706E023703}">
                      <ahyp:hlinkClr val="tx"/>
                    </a:ext>
                  </a:extLst>
                </a:hlinkClick>
              </a:rPr>
              <a:t>https://youtu.be/pLH2o_NKCvs</a:t>
            </a:r>
            <a:endParaRPr b="1" sz="2000">
              <a:solidFill>
                <a:srgbClr val="888888"/>
              </a:solidFill>
              <a:latin typeface="Verdana"/>
              <a:ea typeface="Verdana"/>
              <a:cs typeface="Verdana"/>
              <a:sym typeface="Verdana"/>
            </a:endParaRPr>
          </a:p>
          <a:p>
            <a:pPr indent="-355600" lvl="1" marL="514350" rtl="0" algn="l">
              <a:spcBef>
                <a:spcPts val="0"/>
              </a:spcBef>
              <a:spcAft>
                <a:spcPts val="0"/>
              </a:spcAft>
              <a:buClr>
                <a:schemeClr val="lt1"/>
              </a:buClr>
              <a:buSzPts val="2000"/>
              <a:buFont typeface="Verdana"/>
              <a:buChar char="•"/>
            </a:pPr>
            <a:r>
              <a:t/>
            </a:r>
            <a:endParaRPr b="1" sz="2000">
              <a:latin typeface="Verdana"/>
              <a:ea typeface="Verdana"/>
              <a:cs typeface="Verdana"/>
              <a:sym typeface="Verdana"/>
            </a:endParaRPr>
          </a:p>
          <a:p>
            <a:pPr indent="-342900" lvl="1" marL="800100" rtl="0" algn="l">
              <a:spcBef>
                <a:spcPts val="0"/>
              </a:spcBef>
              <a:spcAft>
                <a:spcPts val="0"/>
              </a:spcAft>
              <a:buClr>
                <a:schemeClr val="lt1"/>
              </a:buClr>
              <a:buSzPts val="2400"/>
              <a:buFont typeface="Rockwell"/>
              <a:buChar char="•"/>
            </a:pPr>
            <a:r>
              <a:t/>
            </a:r>
            <a:endParaRPr b="1" sz="2400">
              <a:latin typeface="Rockwell"/>
              <a:ea typeface="Rockwell"/>
              <a:cs typeface="Rockwell"/>
              <a:sym typeface="Rockwell"/>
            </a:endParaRPr>
          </a:p>
        </p:txBody>
      </p:sp>
      <p:pic>
        <p:nvPicPr>
          <p:cNvPr descr="MYSA LH Header R1" id="287" name="Google Shape;287;p32"/>
          <p:cNvPicPr preferRelativeResize="0"/>
          <p:nvPr/>
        </p:nvPicPr>
        <p:blipFill rotWithShape="1">
          <a:blip r:embed="rId4">
            <a:alphaModFix/>
          </a:blip>
          <a:srcRect b="0" l="0" r="0" t="0"/>
          <a:stretch/>
        </p:blipFill>
        <p:spPr>
          <a:xfrm>
            <a:off x="0" y="0"/>
            <a:ext cx="9144000" cy="1618593"/>
          </a:xfrm>
          <a:prstGeom prst="rect">
            <a:avLst/>
          </a:prstGeom>
          <a:noFill/>
          <a:ln>
            <a:noFill/>
          </a:ln>
        </p:spPr>
      </p:pic>
      <p:pic>
        <p:nvPicPr>
          <p:cNvPr descr="MYSA LH Footer R1" id="288" name="Google Shape;288;p32"/>
          <p:cNvPicPr preferRelativeResize="0"/>
          <p:nvPr/>
        </p:nvPicPr>
        <p:blipFill rotWithShape="1">
          <a:blip r:embed="rId5">
            <a:alphaModFix/>
          </a:blip>
          <a:srcRect b="0" l="0" r="0" t="0"/>
          <a:stretch/>
        </p:blipFill>
        <p:spPr>
          <a:xfrm>
            <a:off x="-42041" y="5578190"/>
            <a:ext cx="9238593" cy="1470025"/>
          </a:xfrm>
          <a:prstGeom prst="rect">
            <a:avLst/>
          </a:prstGeom>
          <a:noFill/>
          <a:ln>
            <a:noFill/>
          </a:ln>
        </p:spPr>
      </p:pic>
      <p:pic>
        <p:nvPicPr>
          <p:cNvPr descr="SOCIAL MEDIA.jpg" id="289" name="Google Shape;289;p32"/>
          <p:cNvPicPr preferRelativeResize="0"/>
          <p:nvPr/>
        </p:nvPicPr>
        <p:blipFill rotWithShape="1">
          <a:blip r:embed="rId6">
            <a:alphaModFix/>
          </a:blip>
          <a:srcRect b="0" l="0" r="0" t="0"/>
          <a:stretch/>
        </p:blipFill>
        <p:spPr>
          <a:xfrm>
            <a:off x="6094375" y="1618600"/>
            <a:ext cx="3049625" cy="18104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95" name="Google Shape;295;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VISIT THE CAMPUS</a:t>
            </a:r>
            <a:endParaRPr b="1" sz="24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b="1" sz="2000">
              <a:solidFill>
                <a:srgbClr val="4285F4"/>
              </a:solidFill>
              <a:latin typeface="Verdana"/>
              <a:ea typeface="Verdana"/>
              <a:cs typeface="Verdana"/>
              <a:sym typeface="Verdana"/>
            </a:endParaRPr>
          </a:p>
          <a:p>
            <a:pPr indent="0" lvl="0" marL="457200" rtl="0" algn="l">
              <a:spcBef>
                <a:spcPts val="0"/>
              </a:spcBef>
              <a:spcAft>
                <a:spcPts val="0"/>
              </a:spcAft>
              <a:buNone/>
            </a:pPr>
            <a:r>
              <a:t/>
            </a:r>
            <a:endParaRPr sz="2000">
              <a:solidFill>
                <a:srgbClr val="4285F4"/>
              </a:solidFill>
              <a:latin typeface="Verdana"/>
              <a:ea typeface="Verdana"/>
              <a:cs typeface="Verdana"/>
              <a:sym typeface="Verdana"/>
            </a:endParaRPr>
          </a:p>
          <a:p>
            <a:pPr indent="0" lvl="0" marL="457200" rtl="0" algn="l">
              <a:spcBef>
                <a:spcPts val="0"/>
              </a:spcBef>
              <a:spcAft>
                <a:spcPts val="0"/>
              </a:spcAft>
              <a:buNone/>
            </a:pPr>
            <a:r>
              <a:t/>
            </a:r>
            <a:endParaRPr sz="20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The best way to get a </a:t>
            </a:r>
            <a:endParaRPr sz="2000">
              <a:solidFill>
                <a:srgbClr val="4285F4"/>
              </a:solidFill>
              <a:latin typeface="Verdana"/>
              <a:ea typeface="Verdana"/>
              <a:cs typeface="Verdana"/>
              <a:sym typeface="Verdana"/>
            </a:endParaRPr>
          </a:p>
          <a:p>
            <a:pPr indent="0" lvl="0" marL="457200" rtl="0" algn="l">
              <a:spcBef>
                <a:spcPts val="0"/>
              </a:spcBef>
              <a:spcAft>
                <a:spcPts val="0"/>
              </a:spcAft>
              <a:buNone/>
            </a:pPr>
            <a:r>
              <a:rPr lang="en-US" sz="2000">
                <a:solidFill>
                  <a:srgbClr val="4285F4"/>
                </a:solidFill>
                <a:latin typeface="Verdana"/>
                <a:ea typeface="Verdana"/>
                <a:cs typeface="Verdana"/>
                <a:sym typeface="Verdana"/>
              </a:rPr>
              <a:t>feel for the campus.</a:t>
            </a:r>
            <a:endParaRPr sz="14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Tour the campus and the surrounding area. Support your lifestyle?</a:t>
            </a:r>
            <a:endParaRPr sz="20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Official vs. Unofficial Visit</a:t>
            </a:r>
            <a:endParaRPr sz="20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Meet the coaching staff. </a:t>
            </a:r>
            <a:endParaRPr sz="20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Meet the players. (team culture)</a:t>
            </a:r>
            <a:r>
              <a:rPr lang="en-US" sz="1400">
                <a:solidFill>
                  <a:srgbClr val="4285F4"/>
                </a:solidFill>
                <a:latin typeface="Verdana"/>
                <a:ea typeface="Verdana"/>
                <a:cs typeface="Verdana"/>
                <a:sym typeface="Verdana"/>
              </a:rPr>
              <a:t> </a:t>
            </a:r>
            <a:r>
              <a:rPr lang="en-US" sz="2000">
                <a:solidFill>
                  <a:srgbClr val="4285F4"/>
                </a:solidFill>
                <a:latin typeface="Verdana"/>
                <a:ea typeface="Verdana"/>
                <a:cs typeface="Verdana"/>
                <a:sym typeface="Verdana"/>
              </a:rPr>
              <a:t>Shared values?</a:t>
            </a:r>
            <a:endParaRPr sz="1400">
              <a:solidFill>
                <a:srgbClr val="4285F4"/>
              </a:solidFill>
              <a:latin typeface="Verdana"/>
              <a:ea typeface="Verdana"/>
              <a:cs typeface="Verdana"/>
              <a:sym typeface="Verdana"/>
            </a:endParaRPr>
          </a:p>
          <a:p>
            <a:pPr indent="-457200" lvl="0" marL="457200" rtl="0" algn="l">
              <a:spcBef>
                <a:spcPts val="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Ask the same questions of different people</a:t>
            </a:r>
            <a:endParaRPr>
              <a:latin typeface="Verdana"/>
              <a:ea typeface="Verdana"/>
              <a:cs typeface="Verdana"/>
              <a:sym typeface="Verdana"/>
            </a:endParaRPr>
          </a:p>
        </p:txBody>
      </p:sp>
      <p:pic>
        <p:nvPicPr>
          <p:cNvPr descr="MYSA LH Header R1" id="296" name="Google Shape;296;p33"/>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97" name="Google Shape;297;p33"/>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pic>
        <p:nvPicPr>
          <p:cNvPr descr="morehouse-college-quad.jpg" id="298" name="Google Shape;298;p33"/>
          <p:cNvPicPr preferRelativeResize="0"/>
          <p:nvPr/>
        </p:nvPicPr>
        <p:blipFill rotWithShape="1">
          <a:blip r:embed="rId5">
            <a:alphaModFix/>
          </a:blip>
          <a:srcRect b="0" l="0" r="0" t="0"/>
          <a:stretch/>
        </p:blipFill>
        <p:spPr>
          <a:xfrm>
            <a:off x="4181325" y="1618600"/>
            <a:ext cx="4962675" cy="17371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04" name="Google Shape;304;p34"/>
          <p:cNvSpPr txBox="1"/>
          <p:nvPr>
            <p:ph idx="1" type="body"/>
          </p:nvPr>
        </p:nvSpPr>
        <p:spPr>
          <a:xfrm>
            <a:off x="0" y="1600200"/>
            <a:ext cx="9144000" cy="4526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400">
                <a:solidFill>
                  <a:srgbClr val="4285F4"/>
                </a:solidFill>
                <a:latin typeface="Verdana"/>
                <a:ea typeface="Verdana"/>
                <a:cs typeface="Verdana"/>
                <a:sym typeface="Verdana"/>
              </a:rPr>
              <a:t>COLLEGE ID CAMPS</a:t>
            </a:r>
            <a:endParaRPr b="1" sz="2000">
              <a:solidFill>
                <a:srgbClr val="4285F4"/>
              </a:solidFill>
              <a:latin typeface="Verdana"/>
              <a:ea typeface="Verdana"/>
              <a:cs typeface="Verdana"/>
              <a:sym typeface="Verdana"/>
            </a:endParaRPr>
          </a:p>
          <a:p>
            <a:pPr indent="-330200" lvl="0" marL="342900" rtl="0" algn="l">
              <a:spcBef>
                <a:spcPts val="0"/>
              </a:spcBef>
              <a:spcAft>
                <a:spcPts val="0"/>
              </a:spcAft>
              <a:buClr>
                <a:srgbClr val="4285F4"/>
              </a:buClr>
              <a:buSzPts val="1800"/>
              <a:buFont typeface="Verdana"/>
              <a:buChar char="•"/>
            </a:pPr>
            <a:r>
              <a:rPr b="1" lang="en-US" sz="1800">
                <a:solidFill>
                  <a:srgbClr val="4285F4"/>
                </a:solidFill>
                <a:latin typeface="Verdana"/>
                <a:ea typeface="Verdana"/>
                <a:cs typeface="Verdana"/>
                <a:sym typeface="Verdana"/>
              </a:rPr>
              <a:t>Once you have narrowed down your list of schools, attend their ID camp.</a:t>
            </a:r>
            <a:endParaRPr b="1" sz="1800">
              <a:solidFill>
                <a:srgbClr val="4285F4"/>
              </a:solidFill>
              <a:latin typeface="Verdana"/>
              <a:ea typeface="Verdana"/>
              <a:cs typeface="Verdana"/>
              <a:sym typeface="Verdana"/>
            </a:endParaRPr>
          </a:p>
          <a:p>
            <a:pPr indent="-330200" lvl="0" marL="342900" rtl="0" algn="l">
              <a:spcBef>
                <a:spcPts val="0"/>
              </a:spcBef>
              <a:spcAft>
                <a:spcPts val="0"/>
              </a:spcAft>
              <a:buClr>
                <a:srgbClr val="4285F4"/>
              </a:buClr>
              <a:buSzPts val="1800"/>
              <a:buFont typeface="Verdana"/>
              <a:buChar char="•"/>
            </a:pPr>
            <a:r>
              <a:rPr b="1" lang="en-US" sz="1800">
                <a:solidFill>
                  <a:srgbClr val="4285F4"/>
                </a:solidFill>
                <a:latin typeface="Verdana"/>
                <a:ea typeface="Verdana"/>
                <a:cs typeface="Verdana"/>
                <a:sym typeface="Verdana"/>
              </a:rPr>
              <a:t>Greatest resource; shows investment of </a:t>
            </a:r>
            <a:r>
              <a:rPr b="1" lang="en-US" sz="1800" u="sng">
                <a:solidFill>
                  <a:srgbClr val="4285F4"/>
                </a:solidFill>
                <a:latin typeface="Verdana"/>
                <a:ea typeface="Verdana"/>
                <a:cs typeface="Verdana"/>
                <a:sym typeface="Verdana"/>
              </a:rPr>
              <a:t>time</a:t>
            </a:r>
            <a:r>
              <a:rPr b="1" lang="en-US" sz="1800">
                <a:solidFill>
                  <a:srgbClr val="4285F4"/>
                </a:solidFill>
                <a:latin typeface="Verdana"/>
                <a:ea typeface="Verdana"/>
                <a:cs typeface="Verdana"/>
                <a:sym typeface="Verdana"/>
              </a:rPr>
              <a:t>.</a:t>
            </a:r>
            <a:endParaRPr b="1" sz="1800">
              <a:solidFill>
                <a:srgbClr val="4285F4"/>
              </a:solidFill>
              <a:latin typeface="Verdana"/>
              <a:ea typeface="Verdana"/>
              <a:cs typeface="Verdana"/>
              <a:sym typeface="Verdana"/>
            </a:endParaRPr>
          </a:p>
          <a:p>
            <a:pPr indent="-330200" lvl="0" marL="342900" rtl="0" algn="l">
              <a:spcBef>
                <a:spcPts val="0"/>
              </a:spcBef>
              <a:spcAft>
                <a:spcPts val="0"/>
              </a:spcAft>
              <a:buClr>
                <a:srgbClr val="4285F4"/>
              </a:buClr>
              <a:buSzPts val="1800"/>
              <a:buFont typeface="Verdana"/>
              <a:buChar char="•"/>
            </a:pPr>
            <a:r>
              <a:rPr b="1" lang="en-US" sz="1800">
                <a:solidFill>
                  <a:srgbClr val="4285F4"/>
                </a:solidFill>
                <a:latin typeface="Verdana"/>
                <a:ea typeface="Verdana"/>
                <a:cs typeface="Verdana"/>
                <a:sym typeface="Verdana"/>
              </a:rPr>
              <a:t>Opportunity to meet the staff and work first hand with them.</a:t>
            </a:r>
            <a:endParaRPr sz="1800">
              <a:solidFill>
                <a:srgbClr val="4285F4"/>
              </a:solidFill>
              <a:latin typeface="Verdana"/>
              <a:ea typeface="Verdana"/>
              <a:cs typeface="Verdana"/>
              <a:sym typeface="Verdana"/>
            </a:endParaRPr>
          </a:p>
          <a:p>
            <a:pPr indent="-330200" lvl="0" marL="342900" rtl="0" algn="l">
              <a:spcBef>
                <a:spcPts val="0"/>
              </a:spcBef>
              <a:spcAft>
                <a:spcPts val="0"/>
              </a:spcAft>
              <a:buClr>
                <a:srgbClr val="4285F4"/>
              </a:buClr>
              <a:buSzPts val="1800"/>
              <a:buFont typeface="Verdana"/>
              <a:buChar char="•"/>
            </a:pPr>
            <a:r>
              <a:rPr b="1" lang="en-US" sz="1800">
                <a:solidFill>
                  <a:srgbClr val="4285F4"/>
                </a:solidFill>
                <a:latin typeface="Verdana"/>
                <a:ea typeface="Verdana"/>
                <a:cs typeface="Verdana"/>
                <a:sym typeface="Verdana"/>
              </a:rPr>
              <a:t>Most college coaches now are asking their recruits to attend their camp.</a:t>
            </a:r>
            <a:endParaRPr b="1" sz="1800">
              <a:solidFill>
                <a:srgbClr val="4285F4"/>
              </a:solidFill>
              <a:latin typeface="Verdana"/>
              <a:ea typeface="Verdana"/>
              <a:cs typeface="Verdana"/>
              <a:sym typeface="Verdana"/>
            </a:endParaRPr>
          </a:p>
          <a:p>
            <a:pPr indent="-330200" lvl="0" marL="342900" rtl="0" algn="l">
              <a:spcBef>
                <a:spcPts val="0"/>
              </a:spcBef>
              <a:spcAft>
                <a:spcPts val="0"/>
              </a:spcAft>
              <a:buClr>
                <a:srgbClr val="888888"/>
              </a:buClr>
              <a:buSzPts val="1800"/>
              <a:buFont typeface="Verdana"/>
              <a:buChar char="•"/>
            </a:pPr>
            <a:r>
              <a:rPr lang="en-US" sz="1600" u="sng">
                <a:solidFill>
                  <a:srgbClr val="888888"/>
                </a:solidFill>
                <a:latin typeface="Verdana"/>
                <a:ea typeface="Verdana"/>
                <a:cs typeface="Verdana"/>
                <a:sym typeface="Verdana"/>
                <a:hlinkClick r:id="rId3">
                  <a:extLst>
                    <a:ext uri="{A12FA001-AC4F-418D-AE19-62706E023703}">
                      <ahyp:hlinkClr val="tx"/>
                    </a:ext>
                  </a:extLst>
                </a:hlinkClick>
              </a:rPr>
              <a:t>https://www.youtube.com/watch?v=epw99rzvxq8</a:t>
            </a:r>
            <a:endParaRPr sz="1800">
              <a:solidFill>
                <a:srgbClr val="888888"/>
              </a:solidFill>
              <a:latin typeface="Verdana"/>
              <a:ea typeface="Verdana"/>
              <a:cs typeface="Verdana"/>
              <a:sym typeface="Verdana"/>
            </a:endParaRPr>
          </a:p>
        </p:txBody>
      </p:sp>
      <p:pic>
        <p:nvPicPr>
          <p:cNvPr descr="MYSA LH Header R1" id="305" name="Google Shape;305;p34"/>
          <p:cNvPicPr preferRelativeResize="0"/>
          <p:nvPr/>
        </p:nvPicPr>
        <p:blipFill rotWithShape="1">
          <a:blip r:embed="rId4">
            <a:alphaModFix/>
          </a:blip>
          <a:srcRect b="0" l="0" r="0" t="0"/>
          <a:stretch/>
        </p:blipFill>
        <p:spPr>
          <a:xfrm>
            <a:off x="0" y="0"/>
            <a:ext cx="9144000" cy="1618593"/>
          </a:xfrm>
          <a:prstGeom prst="rect">
            <a:avLst/>
          </a:prstGeom>
          <a:noFill/>
          <a:ln>
            <a:noFill/>
          </a:ln>
        </p:spPr>
      </p:pic>
      <p:pic>
        <p:nvPicPr>
          <p:cNvPr descr="MYSA LH Footer R1" id="306" name="Google Shape;306;p34"/>
          <p:cNvPicPr preferRelativeResize="0"/>
          <p:nvPr/>
        </p:nvPicPr>
        <p:blipFill rotWithShape="1">
          <a:blip r:embed="rId5">
            <a:alphaModFix/>
          </a:blip>
          <a:srcRect b="0" l="0" r="0" t="0"/>
          <a:stretch/>
        </p:blipFill>
        <p:spPr>
          <a:xfrm>
            <a:off x="-42041" y="5578190"/>
            <a:ext cx="9238593" cy="1470025"/>
          </a:xfrm>
          <a:prstGeom prst="rect">
            <a:avLst/>
          </a:prstGeom>
          <a:noFill/>
          <a:ln>
            <a:noFill/>
          </a:ln>
        </p:spPr>
      </p:pic>
      <p:pic>
        <p:nvPicPr>
          <p:cNvPr descr="ID Camp.jpg" id="307" name="Google Shape;307;p34"/>
          <p:cNvPicPr preferRelativeResize="0"/>
          <p:nvPr/>
        </p:nvPicPr>
        <p:blipFill rotWithShape="1">
          <a:blip r:embed="rId6">
            <a:alphaModFix/>
          </a:blip>
          <a:srcRect b="0" l="0" r="0" t="0"/>
          <a:stretch/>
        </p:blipFill>
        <p:spPr>
          <a:xfrm>
            <a:off x="6145250" y="3458025"/>
            <a:ext cx="2454950" cy="21201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13" name="Google Shape;313;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100"/>
              <a:buFont typeface="Arial"/>
              <a:buNone/>
            </a:pPr>
            <a:r>
              <a:rPr b="1" lang="en-US" sz="2400">
                <a:solidFill>
                  <a:srgbClr val="4285F4"/>
                </a:solidFill>
                <a:latin typeface="Verdana"/>
                <a:ea typeface="Verdana"/>
                <a:cs typeface="Verdana"/>
                <a:sym typeface="Verdana"/>
              </a:rPr>
              <a:t>Recruiting Video</a:t>
            </a:r>
            <a:endParaRPr b="1" sz="2400">
              <a:solidFill>
                <a:srgbClr val="4285F4"/>
              </a:solidFill>
              <a:latin typeface="Verdana"/>
              <a:ea typeface="Verdana"/>
              <a:cs typeface="Verdana"/>
              <a:sym typeface="Verdana"/>
            </a:endParaRPr>
          </a:p>
          <a:p>
            <a:pPr indent="-330200" lvl="0" marL="457200" rtl="0" algn="l">
              <a:lnSpc>
                <a:spcPct val="115000"/>
              </a:lnSpc>
              <a:spcBef>
                <a:spcPts val="180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Value add for players and coaches</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Keep the video short and sweet—three to six minutes. Coaches are strapped for time, keep  their attention.</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In a recruiting video, coaches want to see match footage with field players making 20–25 plays. </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Professional. </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Don’t waste time on an elaborate intro &amp; music </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Stack your best plays in the beginning. </a:t>
            </a:r>
            <a:endParaRPr sz="1600">
              <a:solidFill>
                <a:srgbClr val="4285F4"/>
              </a:solidFill>
              <a:latin typeface="Verdana"/>
              <a:ea typeface="Verdana"/>
              <a:cs typeface="Verdana"/>
              <a:sym typeface="Verdana"/>
            </a:endParaRPr>
          </a:p>
          <a:p>
            <a:pPr indent="-330200" lvl="0" marL="457200" rtl="0" algn="l">
              <a:lnSpc>
                <a:spcPct val="115000"/>
              </a:lnSpc>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Start your video off with top plays.</a:t>
            </a:r>
            <a:endParaRPr sz="1600"/>
          </a:p>
        </p:txBody>
      </p:sp>
      <p:pic>
        <p:nvPicPr>
          <p:cNvPr descr="MYSA LH Header R1" id="314" name="Google Shape;314;p35"/>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15" name="Google Shape;315;p35"/>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pic>
        <p:nvPicPr>
          <p:cNvPr id="316" name="Google Shape;316;p35"/>
          <p:cNvPicPr preferRelativeResize="0"/>
          <p:nvPr/>
        </p:nvPicPr>
        <p:blipFill>
          <a:blip r:embed="rId5">
            <a:alphaModFix/>
          </a:blip>
          <a:stretch>
            <a:fillRect/>
          </a:stretch>
        </p:blipFill>
        <p:spPr>
          <a:xfrm>
            <a:off x="6636438" y="3429000"/>
            <a:ext cx="2143125" cy="21336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22" name="Google Shape;322;p36"/>
          <p:cNvSpPr txBox="1"/>
          <p:nvPr>
            <p:ph idx="1" type="body"/>
          </p:nvPr>
        </p:nvSpPr>
        <p:spPr>
          <a:xfrm>
            <a:off x="457200" y="1773900"/>
            <a:ext cx="8229600" cy="43524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400">
                <a:solidFill>
                  <a:srgbClr val="4285F4"/>
                </a:solidFill>
                <a:latin typeface="Rockwell"/>
                <a:ea typeface="Rockwell"/>
                <a:cs typeface="Rockwell"/>
                <a:sym typeface="Rockwell"/>
              </a:rPr>
              <a:t>FRESHMAN TO-DO LIST (1 of 2)</a:t>
            </a:r>
            <a:endParaRPr sz="1000">
              <a:solidFill>
                <a:srgbClr val="4285F4"/>
              </a:solidFill>
              <a:latin typeface="Arial"/>
              <a:ea typeface="Arial"/>
              <a:cs typeface="Arial"/>
              <a:sym typeface="Arial"/>
            </a:endParaRPr>
          </a:p>
          <a:p>
            <a:pPr indent="0" lvl="0" marL="0" rtl="0" algn="l">
              <a:spcBef>
                <a:spcPts val="0"/>
              </a:spcBef>
              <a:spcAft>
                <a:spcPts val="0"/>
              </a:spcAft>
              <a:buNone/>
            </a:pPr>
            <a:r>
              <a:t/>
            </a:r>
            <a:endParaRPr sz="1600">
              <a:solidFill>
                <a:srgbClr val="4285F4"/>
              </a:solidFill>
              <a:latin typeface="Rockwell"/>
              <a:ea typeface="Rockwell"/>
              <a:cs typeface="Rockwell"/>
              <a:sym typeface="Rockwell"/>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Academics are VERY important.</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Evaluate your academic weaknesses and work on improvement.</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Get a GREAT start on your GPA</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Meet with your guidance counselor to discuss a solid academic curriculum.</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Identify core courses at your high school:  GPA is based on these courses.</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Take “academic” electives: languages/mathematics/sciences</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Involve yourself in extracurricular activities: clubs/honor society/church group.</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Consider ACT and SAT/PSAT study materials and / or tutoring services.</a:t>
            </a:r>
            <a:endParaRPr sz="1600">
              <a:solidFill>
                <a:srgbClr val="4285F4"/>
              </a:solidFill>
              <a:latin typeface="Verdana"/>
              <a:ea typeface="Verdana"/>
              <a:cs typeface="Verdana"/>
              <a:sym typeface="Verdana"/>
            </a:endParaRPr>
          </a:p>
          <a:p>
            <a:pPr indent="0" lvl="0" marL="342900" rtl="0" algn="l">
              <a:spcBef>
                <a:spcPts val="0"/>
              </a:spcBef>
              <a:spcAft>
                <a:spcPts val="0"/>
              </a:spcAft>
              <a:buNone/>
            </a:pPr>
            <a:r>
              <a:t/>
            </a:r>
            <a:endParaRPr>
              <a:latin typeface="Verdana"/>
              <a:ea typeface="Verdana"/>
              <a:cs typeface="Verdana"/>
              <a:sym typeface="Verdana"/>
            </a:endParaRPr>
          </a:p>
        </p:txBody>
      </p:sp>
      <p:pic>
        <p:nvPicPr>
          <p:cNvPr descr="MYSA LH Header R1" id="323" name="Google Shape;323;p36"/>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24" name="Google Shape;324;p36"/>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30" name="Google Shape;330;p37"/>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Rockwell"/>
                <a:ea typeface="Rockwell"/>
                <a:cs typeface="Rockwell"/>
                <a:sym typeface="Rockwell"/>
              </a:rPr>
              <a:t>FRESHMAN TO-DO LIST (2 of 2)</a:t>
            </a:r>
            <a:endParaRPr sz="1000">
              <a:solidFill>
                <a:srgbClr val="4285F4"/>
              </a:solidFill>
              <a:latin typeface="Arial"/>
              <a:ea typeface="Arial"/>
              <a:cs typeface="Arial"/>
              <a:sym typeface="Arial"/>
            </a:endParaRPr>
          </a:p>
          <a:p>
            <a:pPr indent="0" lvl="0" marL="0" rtl="0" algn="l">
              <a:spcBef>
                <a:spcPts val="0"/>
              </a:spcBef>
              <a:spcAft>
                <a:spcPts val="0"/>
              </a:spcAft>
              <a:buNone/>
            </a:pPr>
            <a:r>
              <a:t/>
            </a:r>
            <a:endParaRPr sz="1600">
              <a:solidFill>
                <a:srgbClr val="4285F4"/>
              </a:solidFill>
              <a:latin typeface="Rockwell"/>
              <a:ea typeface="Rockwell"/>
              <a:cs typeface="Rockwell"/>
              <a:sym typeface="Rockwell"/>
            </a:endParaRPr>
          </a:p>
          <a:p>
            <a:pPr indent="0" lvl="0" marL="0" rtl="0" algn="l">
              <a:spcBef>
                <a:spcPts val="0"/>
              </a:spcBef>
              <a:spcAft>
                <a:spcPts val="0"/>
              </a:spcAft>
              <a:buNone/>
            </a:pPr>
            <a:r>
              <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Realize that coaches do very little scouting of high school games.</a:t>
            </a:r>
            <a:endParaRPr sz="1600">
              <a:solidFill>
                <a:srgbClr val="1C3AA9"/>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Be a valued member of your team. Cultural architect. </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Coaches rely on what they see and hear at quality club team tournaments.</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Consider attending a college soccer summer camp or ID camp.</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Evaluate your soccer weaknesses and implement a plan to work on improvement.Enjoy the process.</a:t>
            </a:r>
            <a:endParaRPr sz="1600">
              <a:solidFill>
                <a:srgbClr val="4285F4"/>
              </a:solidFill>
              <a:latin typeface="Verdana"/>
              <a:ea typeface="Verdana"/>
              <a:cs typeface="Verdana"/>
              <a:sym typeface="Verdana"/>
            </a:endParaRPr>
          </a:p>
          <a:p>
            <a:pPr indent="-3429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Practice on your own – fundamentals, ball skills, fitness, additional training sessions, and pick up games.</a:t>
            </a:r>
            <a:endParaRPr sz="1600">
              <a:solidFill>
                <a:srgbClr val="4285F4"/>
              </a:solidFill>
              <a:latin typeface="Verdana"/>
              <a:ea typeface="Verdana"/>
              <a:cs typeface="Verdana"/>
              <a:sym typeface="Verdana"/>
            </a:endParaRPr>
          </a:p>
          <a:p>
            <a:pPr indent="-361950" lvl="0" marL="342900" rtl="0" algn="l">
              <a:spcBef>
                <a:spcPts val="0"/>
              </a:spcBef>
              <a:spcAft>
                <a:spcPts val="0"/>
              </a:spcAft>
              <a:buClr>
                <a:srgbClr val="4285F4"/>
              </a:buClr>
              <a:buSzPts val="1900"/>
              <a:buFont typeface="Verdana"/>
              <a:buChar char="•"/>
            </a:pPr>
            <a:r>
              <a:rPr lang="en-US" sz="1600">
                <a:solidFill>
                  <a:srgbClr val="4285F4"/>
                </a:solidFill>
                <a:latin typeface="Verdana"/>
                <a:ea typeface="Verdana"/>
                <a:cs typeface="Verdana"/>
                <a:sym typeface="Verdana"/>
              </a:rPr>
              <a:t>SEE:  Watch college soccer games.  See what it’s like to at the next level.</a:t>
            </a:r>
            <a:endParaRPr>
              <a:latin typeface="Verdana"/>
              <a:ea typeface="Verdana"/>
              <a:cs typeface="Verdana"/>
              <a:sym typeface="Verdana"/>
            </a:endParaRPr>
          </a:p>
        </p:txBody>
      </p:sp>
      <p:pic>
        <p:nvPicPr>
          <p:cNvPr descr="MYSA LH Header R1" id="331" name="Google Shape;331;p37"/>
          <p:cNvPicPr preferRelativeResize="0"/>
          <p:nvPr/>
        </p:nvPicPr>
        <p:blipFill rotWithShape="1">
          <a:blip r:embed="rId3">
            <a:alphaModFix/>
          </a:blip>
          <a:srcRect b="0" l="0" r="0" t="0"/>
          <a:stretch/>
        </p:blipFill>
        <p:spPr>
          <a:xfrm>
            <a:off x="0" y="0"/>
            <a:ext cx="9143999" cy="1618593"/>
          </a:xfrm>
          <a:prstGeom prst="rect">
            <a:avLst/>
          </a:prstGeom>
          <a:noFill/>
          <a:ln>
            <a:noFill/>
          </a:ln>
        </p:spPr>
      </p:pic>
      <p:pic>
        <p:nvPicPr>
          <p:cNvPr descr="MYSA LH Footer R1" id="332" name="Google Shape;332;p37"/>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38" name="Google Shape;338;p38"/>
          <p:cNvSpPr txBox="1"/>
          <p:nvPr>
            <p:ph idx="1" type="body"/>
          </p:nvPr>
        </p:nvSpPr>
        <p:spPr>
          <a:xfrm>
            <a:off x="457200" y="1600200"/>
            <a:ext cx="8229600" cy="4640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75">
                <a:solidFill>
                  <a:srgbClr val="4285F4"/>
                </a:solidFill>
                <a:latin typeface="Rockwell"/>
                <a:ea typeface="Rockwell"/>
                <a:cs typeface="Rockwell"/>
                <a:sym typeface="Rockwell"/>
              </a:rPr>
              <a:t>SOPHOMORE TO-DO LIST (1 of 2)</a:t>
            </a:r>
            <a:endParaRPr b="1" sz="2475">
              <a:solidFill>
                <a:srgbClr val="4285F4"/>
              </a:solidFill>
              <a:latin typeface="Rockwell"/>
              <a:ea typeface="Rockwell"/>
              <a:cs typeface="Rockwell"/>
              <a:sym typeface="Rockwell"/>
            </a:endParaRPr>
          </a:p>
          <a:p>
            <a:pPr indent="0" lvl="0" marL="0" rtl="0" algn="l">
              <a:spcBef>
                <a:spcPts val="0"/>
              </a:spcBef>
              <a:spcAft>
                <a:spcPts val="0"/>
              </a:spcAft>
              <a:buNone/>
            </a:pPr>
            <a:r>
              <a:t/>
            </a:r>
            <a:endParaRPr b="1" sz="1875">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Focus on academic success.</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Meet with your guidance counselor to discuss a solid academic curriculum.</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Concentrate on the core courses:  GPA is based on these classes.</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Take “academic” electives: languages/mathematics/sciences</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Involve yourself in extracurricular activities: clubs/honor society/church group.</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Take the PSAT: Experience taking tests.</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Consider ACT and SAT/PSAT study materials and / or tutoring services.</a:t>
            </a:r>
            <a:endParaRPr sz="18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sz="18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sz="2400">
              <a:latin typeface="Verdana"/>
              <a:ea typeface="Verdana"/>
              <a:cs typeface="Verdana"/>
              <a:sym typeface="Verdana"/>
            </a:endParaRPr>
          </a:p>
        </p:txBody>
      </p:sp>
      <p:pic>
        <p:nvPicPr>
          <p:cNvPr descr="MYSA LH Header R1" id="339" name="Google Shape;339;p38"/>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40" name="Google Shape;340;p38"/>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46" name="Google Shape;346;p39"/>
          <p:cNvSpPr txBox="1"/>
          <p:nvPr>
            <p:ph idx="1" type="body"/>
          </p:nvPr>
        </p:nvSpPr>
        <p:spPr>
          <a:xfrm>
            <a:off x="457200" y="1600200"/>
            <a:ext cx="8229600" cy="46401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75">
                <a:solidFill>
                  <a:srgbClr val="4285F4"/>
                </a:solidFill>
                <a:latin typeface="Rockwell"/>
                <a:ea typeface="Rockwell"/>
                <a:cs typeface="Rockwell"/>
                <a:sym typeface="Rockwell"/>
              </a:rPr>
              <a:t>SOPHOMORE TO-DO LIST (2 of 2)</a:t>
            </a:r>
            <a:endParaRPr sz="15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sz="16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Identify schools that interest you.</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Assess your abilities (academic and soccer): search schools that FIT your needs/wants</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Develop your college “wishlist” 10 – 15 schools. Add a realistic list, and a ‘fallback’ list of schools.</a:t>
            </a:r>
            <a:endParaRPr sz="1800">
              <a:solidFill>
                <a:srgbClr val="1C3AA9"/>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Prepare a cover letter.</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Be a valued member of your team. Cultural architect</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Consider attending a college  soccer summer camp or ID camp.</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Practice on your own – develop your game.</a:t>
            </a:r>
            <a:endParaRPr sz="1800">
              <a:solidFill>
                <a:srgbClr val="4285F4"/>
              </a:solidFill>
              <a:latin typeface="Rockwell"/>
              <a:ea typeface="Rockwell"/>
              <a:cs typeface="Rockwell"/>
              <a:sym typeface="Rockwell"/>
            </a:endParaRPr>
          </a:p>
          <a:p>
            <a:pPr indent="-368300" lvl="0" marL="342900" rtl="0" algn="l">
              <a:spcBef>
                <a:spcPts val="0"/>
              </a:spcBef>
              <a:spcAft>
                <a:spcPts val="0"/>
              </a:spcAft>
              <a:buClr>
                <a:srgbClr val="4285F4"/>
              </a:buClr>
              <a:buSzPts val="1800"/>
              <a:buFont typeface="Rockwell"/>
              <a:buChar char="•"/>
            </a:pPr>
            <a:r>
              <a:rPr lang="en-US" sz="1800">
                <a:solidFill>
                  <a:srgbClr val="4285F4"/>
                </a:solidFill>
                <a:latin typeface="Rockwell"/>
                <a:ea typeface="Rockwell"/>
                <a:cs typeface="Rockwell"/>
                <a:sym typeface="Rockwell"/>
              </a:rPr>
              <a:t>SEE:  Watch college soccer games.  See what it’s like to at the next level.</a:t>
            </a:r>
            <a:endParaRPr sz="2600">
              <a:latin typeface="Verdana"/>
              <a:ea typeface="Verdana"/>
              <a:cs typeface="Verdana"/>
              <a:sym typeface="Verdana"/>
            </a:endParaRPr>
          </a:p>
        </p:txBody>
      </p:sp>
      <p:pic>
        <p:nvPicPr>
          <p:cNvPr descr="MYSA LH Header R1" id="347" name="Google Shape;347;p39"/>
          <p:cNvPicPr preferRelativeResize="0"/>
          <p:nvPr/>
        </p:nvPicPr>
        <p:blipFill rotWithShape="1">
          <a:blip r:embed="rId3">
            <a:alphaModFix/>
          </a:blip>
          <a:srcRect b="0" l="0" r="0" t="0"/>
          <a:stretch/>
        </p:blipFill>
        <p:spPr>
          <a:xfrm>
            <a:off x="0" y="0"/>
            <a:ext cx="9143999" cy="1618593"/>
          </a:xfrm>
          <a:prstGeom prst="rect">
            <a:avLst/>
          </a:prstGeom>
          <a:noFill/>
          <a:ln>
            <a:noFill/>
          </a:ln>
        </p:spPr>
      </p:pic>
      <p:pic>
        <p:nvPicPr>
          <p:cNvPr descr="MYSA LH Footer R1" id="348" name="Google Shape;348;p39"/>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54" name="Google Shape;354;p4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800">
                <a:solidFill>
                  <a:srgbClr val="4285F4"/>
                </a:solidFill>
                <a:latin typeface="Rockwell"/>
                <a:ea typeface="Rockwell"/>
                <a:cs typeface="Rockwell"/>
                <a:sym typeface="Rockwell"/>
              </a:rPr>
              <a:t>JUNIOR TO-DO LIST (1 of 2)</a:t>
            </a:r>
            <a:endParaRPr b="1" sz="28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t/>
            </a:r>
            <a:endParaRPr b="1" sz="2000">
              <a:solidFill>
                <a:srgbClr val="4285F4"/>
              </a:solidFill>
              <a:latin typeface="Rockwell"/>
              <a:ea typeface="Rockwell"/>
              <a:cs typeface="Rockwell"/>
              <a:sym typeface="Rockwel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GET MOVING! Time of action. Own your future.</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Study! Study! Your GPA is VERY Important! College acceptance and </a:t>
            </a:r>
            <a:endParaRPr sz="1600">
              <a:solidFill>
                <a:srgbClr val="4285F4"/>
              </a:solidFill>
              <a:latin typeface="Rockwell"/>
              <a:ea typeface="Rockwell"/>
              <a:cs typeface="Rockwell"/>
              <a:sym typeface="Rockwell"/>
            </a:endParaRPr>
          </a:p>
          <a:p>
            <a:pPr indent="0" lvl="0" marL="342900" rtl="0" algn="l">
              <a:spcBef>
                <a:spcPts val="0"/>
              </a:spcBef>
              <a:spcAft>
                <a:spcPts val="0"/>
              </a:spcAft>
              <a:buClr>
                <a:schemeClr val="dk1"/>
              </a:buClr>
              <a:buSzPts val="1100"/>
              <a:buFont typeface="Arial"/>
              <a:buNone/>
            </a:pPr>
            <a:r>
              <a:rPr lang="en-US" sz="1600">
                <a:solidFill>
                  <a:srgbClr val="4285F4"/>
                </a:solidFill>
                <a:latin typeface="Rockwell"/>
                <a:ea typeface="Rockwell"/>
                <a:cs typeface="Rockwell"/>
                <a:sym typeface="Rockwell"/>
              </a:rPr>
              <a:t>economic impact. </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Read the NCAA publication: Guide for the College- Bound Student Athlete</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Read the NCAA publication: NCAA Initial – Eligibility Clearinghouse.</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Meet with your guidance counselor to discuss your academic curriculum.</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Concentrate on the core courses: GPA based on these classes.</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Take “academic” electives: languages/mathematics/sciences</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Involve yourself in extracurricular activities: clubs/honor society/church group.</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If applicable, get Learning Disabilities documented.</a:t>
            </a:r>
            <a:endParaRPr sz="1600">
              <a:solidFill>
                <a:srgbClr val="4285F4"/>
              </a:solidFill>
              <a:latin typeface="Arial"/>
              <a:ea typeface="Arial"/>
              <a:cs typeface="Arial"/>
              <a:sym typeface="Arial"/>
            </a:endParaRPr>
          </a:p>
          <a:p>
            <a:pPr indent="-355600" lvl="0" marL="342900" rtl="0" algn="l">
              <a:spcBef>
                <a:spcPts val="0"/>
              </a:spcBef>
              <a:spcAft>
                <a:spcPts val="0"/>
              </a:spcAft>
              <a:buClr>
                <a:srgbClr val="4285F4"/>
              </a:buClr>
              <a:buSzPts val="1600"/>
              <a:buChar char="•"/>
            </a:pPr>
            <a:r>
              <a:rPr lang="en-US" sz="1600">
                <a:solidFill>
                  <a:srgbClr val="4285F4"/>
                </a:solidFill>
                <a:latin typeface="Rockwell"/>
                <a:ea typeface="Rockwell"/>
                <a:cs typeface="Rockwell"/>
                <a:sym typeface="Rockwell"/>
              </a:rPr>
              <a:t>Take the SAT  and ACT</a:t>
            </a:r>
            <a:endParaRPr sz="2500">
              <a:latin typeface="Verdana"/>
              <a:ea typeface="Verdana"/>
              <a:cs typeface="Verdana"/>
              <a:sym typeface="Verdana"/>
            </a:endParaRPr>
          </a:p>
        </p:txBody>
      </p:sp>
      <p:pic>
        <p:nvPicPr>
          <p:cNvPr descr="MYSA LH Header R1" id="355" name="Google Shape;355;p40"/>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56" name="Google Shape;356;p40"/>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62" name="Google Shape;362;p4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800">
                <a:solidFill>
                  <a:srgbClr val="4285F4"/>
                </a:solidFill>
                <a:latin typeface="Rockwell"/>
                <a:ea typeface="Rockwell"/>
                <a:cs typeface="Rockwell"/>
                <a:sym typeface="Rockwell"/>
              </a:rPr>
              <a:t>JUNIOR TO-DO LIST (2 of 2)</a:t>
            </a:r>
            <a:endParaRPr b="1" sz="2800">
              <a:solidFill>
                <a:srgbClr val="4285F4"/>
              </a:solidFill>
              <a:latin typeface="Rockwell"/>
              <a:ea typeface="Rockwell"/>
              <a:cs typeface="Rockwell"/>
              <a:sym typeface="Rockwell"/>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Take the SAT  and ACT</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Update your ‘wishlist’, realistic list, and ‘fallback’ list of schools.</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Know your abilities and choose schools that FIT your needs/wants.</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Schedule “unofficial” visits.</a:t>
            </a:r>
            <a:endParaRPr sz="1600">
              <a:solidFill>
                <a:srgbClr val="1C3AA9"/>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Realize that coaches do very little scouting of high school games.</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BE SEEN – This is the year to travel – tournaments.</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Coaches rely on what they see and hear at quality club team tournaments.</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BE SEEN: Consider attending a school’s summer camp</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BE SEEN: Prepare a highlight video.</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SEE:  Watch college soccer games.  See what it’s like to at the next level.</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Compete: PRACTICE and PLAY with teams at the next level.  Improve your game.</a:t>
            </a:r>
            <a:endParaRPr sz="1600">
              <a:solidFill>
                <a:srgbClr val="4285F4"/>
              </a:solidFill>
              <a:latin typeface="Verdana"/>
              <a:ea typeface="Verdana"/>
              <a:cs typeface="Verdana"/>
              <a:sym typeface="Verdana"/>
            </a:endParaRPr>
          </a:p>
          <a:p>
            <a:pPr indent="-355600" lvl="0" marL="342900" rtl="0" algn="l">
              <a:spcBef>
                <a:spcPts val="0"/>
              </a:spcBef>
              <a:spcAft>
                <a:spcPts val="0"/>
              </a:spcAft>
              <a:buClr>
                <a:srgbClr val="4285F4"/>
              </a:buClr>
              <a:buSzPts val="1600"/>
              <a:buFont typeface="Verdana"/>
              <a:buChar char="•"/>
            </a:pPr>
            <a:r>
              <a:rPr lang="en-US" sz="1600">
                <a:solidFill>
                  <a:srgbClr val="4285F4"/>
                </a:solidFill>
                <a:latin typeface="Verdana"/>
                <a:ea typeface="Verdana"/>
                <a:cs typeface="Verdana"/>
                <a:sym typeface="Verdana"/>
              </a:rPr>
              <a:t>Practice on your own – ball skills, fitness, additional training sessions, pick up games. </a:t>
            </a:r>
            <a:endParaRPr b="1" sz="1600">
              <a:solidFill>
                <a:srgbClr val="4285F4"/>
              </a:solidFill>
              <a:latin typeface="Verdana"/>
              <a:ea typeface="Verdana"/>
              <a:cs typeface="Verdana"/>
              <a:sym typeface="Verdana"/>
            </a:endParaRPr>
          </a:p>
        </p:txBody>
      </p:sp>
      <p:pic>
        <p:nvPicPr>
          <p:cNvPr descr="MYSA LH Header R1" id="363" name="Google Shape;363;p41"/>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64" name="Google Shape;364;p41"/>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01" name="Google Shape;10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1100"/>
              <a:buFont typeface="Arial"/>
              <a:buNone/>
            </a:pPr>
            <a:r>
              <a:rPr lang="en-US" sz="3000">
                <a:solidFill>
                  <a:srgbClr val="4285F4"/>
                </a:solidFill>
                <a:latin typeface="Rockwell"/>
                <a:ea typeface="Rockwell"/>
                <a:cs typeface="Rockwell"/>
                <a:sym typeface="Rockwell"/>
              </a:rPr>
              <a:t>Lifestyle</a:t>
            </a:r>
            <a:r>
              <a:rPr lang="en-US" sz="3000">
                <a:solidFill>
                  <a:srgbClr val="1C4587"/>
                </a:solidFill>
                <a:latin typeface="Rockwell"/>
                <a:ea typeface="Rockwell"/>
                <a:cs typeface="Rockwell"/>
                <a:sym typeface="Rockwell"/>
              </a:rPr>
              <a:t> </a:t>
            </a:r>
            <a:endParaRPr sz="3000">
              <a:solidFill>
                <a:srgbClr val="4285F4"/>
              </a:solidFill>
              <a:latin typeface="Rockwell"/>
              <a:ea typeface="Rockwell"/>
              <a:cs typeface="Rockwell"/>
              <a:sym typeface="Rockwell"/>
            </a:endParaRPr>
          </a:p>
          <a:p>
            <a:pPr indent="0" lvl="0" marL="0" rtl="0" algn="l">
              <a:spcBef>
                <a:spcPts val="0"/>
              </a:spcBef>
              <a:spcAft>
                <a:spcPts val="0"/>
              </a:spcAft>
              <a:buNone/>
            </a:pPr>
            <a:r>
              <a:t/>
            </a:r>
            <a:endParaRPr sz="3000">
              <a:solidFill>
                <a:srgbClr val="4285F4"/>
              </a:solidFill>
              <a:latin typeface="Rockwell"/>
              <a:ea typeface="Rockwell"/>
              <a:cs typeface="Rockwell"/>
              <a:sym typeface="Rockwell"/>
            </a:endParaRPr>
          </a:p>
          <a:p>
            <a:pPr indent="0" lvl="0" marL="0" rtl="0" algn="l">
              <a:spcBef>
                <a:spcPts val="0"/>
              </a:spcBef>
              <a:spcAft>
                <a:spcPts val="0"/>
              </a:spcAft>
              <a:buNone/>
            </a:pPr>
            <a:r>
              <a:t/>
            </a:r>
            <a:endParaRPr sz="3000">
              <a:solidFill>
                <a:srgbClr val="4285F4"/>
              </a:solidFill>
              <a:latin typeface="Rockwell"/>
              <a:ea typeface="Rockwell"/>
              <a:cs typeface="Rockwell"/>
              <a:sym typeface="Rockwell"/>
            </a:endParaRPr>
          </a:p>
          <a:p>
            <a:pPr indent="0" lvl="0" marL="0" rtl="0" algn="l">
              <a:spcBef>
                <a:spcPts val="0"/>
              </a:spcBef>
              <a:spcAft>
                <a:spcPts val="0"/>
              </a:spcAft>
              <a:buNone/>
            </a:pPr>
            <a:r>
              <a:t/>
            </a:r>
            <a:endParaRPr sz="3000">
              <a:solidFill>
                <a:srgbClr val="4285F4"/>
              </a:solidFill>
              <a:latin typeface="Rockwell"/>
              <a:ea typeface="Rockwell"/>
              <a:cs typeface="Rockwell"/>
              <a:sym typeface="Rockwell"/>
            </a:endParaRPr>
          </a:p>
          <a:p>
            <a:pPr indent="0" lvl="0" marL="0" rtl="0" algn="l">
              <a:spcBef>
                <a:spcPts val="0"/>
              </a:spcBef>
              <a:spcAft>
                <a:spcPts val="0"/>
              </a:spcAft>
              <a:buNone/>
            </a:pPr>
            <a:r>
              <a:t/>
            </a:r>
            <a:endParaRPr sz="3000">
              <a:solidFill>
                <a:srgbClr val="1C4587"/>
              </a:solidFill>
              <a:latin typeface="Rockwell"/>
              <a:ea typeface="Rockwell"/>
              <a:cs typeface="Rockwell"/>
              <a:sym typeface="Rockwell"/>
            </a:endParaRPr>
          </a:p>
          <a:p>
            <a:pPr indent="0" lvl="0" marL="0" rtl="0" algn="ctr">
              <a:spcBef>
                <a:spcPts val="0"/>
              </a:spcBef>
              <a:spcAft>
                <a:spcPts val="0"/>
              </a:spcAft>
              <a:buNone/>
            </a:pPr>
            <a:r>
              <a:t/>
            </a:r>
            <a:endParaRPr sz="3000">
              <a:solidFill>
                <a:srgbClr val="1C4587"/>
              </a:solidFill>
              <a:latin typeface="Rockwell"/>
              <a:ea typeface="Rockwell"/>
              <a:cs typeface="Rockwell"/>
              <a:sym typeface="Rockwell"/>
            </a:endParaRPr>
          </a:p>
          <a:p>
            <a:pPr indent="0" lvl="0" marL="0" rtl="0" algn="ctr">
              <a:spcBef>
                <a:spcPts val="0"/>
              </a:spcBef>
              <a:spcAft>
                <a:spcPts val="0"/>
              </a:spcAft>
              <a:buClr>
                <a:srgbClr val="000000"/>
              </a:buClr>
              <a:buFont typeface="Arial"/>
              <a:buNone/>
            </a:pPr>
            <a:r>
              <a:rPr lang="en-US" sz="1800">
                <a:solidFill>
                  <a:srgbClr val="FFFFFF"/>
                </a:solidFill>
                <a:latin typeface="Arial"/>
                <a:ea typeface="Arial"/>
                <a:cs typeface="Arial"/>
                <a:sym typeface="Arial"/>
              </a:rPr>
              <a:t>ACADEMIC</a:t>
            </a:r>
            <a:endParaRPr sz="1800">
              <a:solidFill>
                <a:srgbClr val="FFFFFF"/>
              </a:solidFill>
              <a:latin typeface="Arial"/>
              <a:ea typeface="Arial"/>
              <a:cs typeface="Arial"/>
              <a:sym typeface="Arial"/>
            </a:endParaRPr>
          </a:p>
          <a:p>
            <a:pPr indent="0" lvl="0" marL="0" rtl="0" algn="ctr">
              <a:spcBef>
                <a:spcPts val="0"/>
              </a:spcBef>
              <a:spcAft>
                <a:spcPts val="0"/>
              </a:spcAft>
              <a:buClr>
                <a:schemeClr val="dk1"/>
              </a:buClr>
              <a:buFont typeface="Arial"/>
              <a:buNone/>
            </a:pPr>
            <a:r>
              <a:t/>
            </a:r>
            <a:endParaRPr sz="3000">
              <a:solidFill>
                <a:srgbClr val="1C4587"/>
              </a:solidFill>
              <a:latin typeface="Rockwell"/>
              <a:ea typeface="Rockwell"/>
              <a:cs typeface="Rockwell"/>
              <a:sym typeface="Rockwell"/>
            </a:endParaRPr>
          </a:p>
        </p:txBody>
      </p:sp>
      <p:pic>
        <p:nvPicPr>
          <p:cNvPr descr="MYSA LH Header R1" id="102" name="Google Shape;102;p15"/>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03" name="Google Shape;103;p15"/>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pic>
        <p:nvPicPr>
          <p:cNvPr id="104" name="Google Shape;104;p15"/>
          <p:cNvPicPr preferRelativeResize="0"/>
          <p:nvPr/>
        </p:nvPicPr>
        <p:blipFill>
          <a:blip r:embed="rId5">
            <a:alphaModFix/>
          </a:blip>
          <a:stretch>
            <a:fillRect/>
          </a:stretch>
        </p:blipFill>
        <p:spPr>
          <a:xfrm>
            <a:off x="2791488" y="2122325"/>
            <a:ext cx="4316912" cy="361115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70" name="Google Shape;370;p4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SENIOR TO-DO LIST (1 of 2)</a:t>
            </a:r>
            <a:endParaRPr b="1" sz="24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Improve your GPA.  Grades! Grades! Grades!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NCAA Initial Eligibility Clearinghouse:  Are you registered?</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Complete your core course requirements.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Take the SAT and ACT again: Scores will improve.</a:t>
            </a:r>
            <a:endParaRPr sz="1800">
              <a:solidFill>
                <a:srgbClr val="1C3AA9"/>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SEE:  Watch college soccer games.  See what it’s like to at the next level.</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BE SEEN: Travel with your club team in the summer, fall, and winter. It’s not too late! </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Schedule visits.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Ask questions.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Apply to schools. </a:t>
            </a:r>
            <a:endParaRPr b="1" sz="1800">
              <a:solidFill>
                <a:srgbClr val="4285F4"/>
              </a:solidFill>
              <a:latin typeface="Verdana"/>
              <a:ea typeface="Verdana"/>
              <a:cs typeface="Verdana"/>
              <a:sym typeface="Verdana"/>
            </a:endParaRPr>
          </a:p>
        </p:txBody>
      </p:sp>
      <p:pic>
        <p:nvPicPr>
          <p:cNvPr descr="MYSA LH Header R1" id="371" name="Google Shape;371;p42"/>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72" name="Google Shape;372;p42"/>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78" name="Google Shape;378;p4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SENIOR TO-DO LIST (2 of 2)</a:t>
            </a:r>
            <a:endParaRPr b="1" sz="24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Become familiar with the academic and athletic scholarship process.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Become familiar with the Financial Aid process (FAFSA)</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Be prepared to complete the Financial Aid forms.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Continue to practice and play games to improve. </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Know your Academic and Soccer abilities.  Be honest with yourself.</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Do not place too much emphasis on athletic scholarships.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Does the school “fit” your needs/wants?</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Will you be happy there?  Soccer,academic goals, social environment, distance from home, etc.</a:t>
            </a:r>
            <a:endParaRPr sz="1800">
              <a:solidFill>
                <a:srgbClr val="4285F4"/>
              </a:solidFill>
              <a:latin typeface="Verdana"/>
              <a:ea typeface="Verdana"/>
              <a:cs typeface="Verdana"/>
              <a:sym typeface="Verdana"/>
            </a:endParaRPr>
          </a:p>
          <a:p>
            <a:pPr indent="-368300" lvl="0" marL="342900" rtl="0" algn="l">
              <a:spcBef>
                <a:spcPts val="0"/>
              </a:spcBef>
              <a:spcAft>
                <a:spcPts val="0"/>
              </a:spcAft>
              <a:buClr>
                <a:srgbClr val="4285F4"/>
              </a:buClr>
              <a:buSzPts val="1800"/>
              <a:buFont typeface="Verdana"/>
              <a:buChar char="•"/>
            </a:pPr>
            <a:r>
              <a:rPr lang="en-US" sz="1800">
                <a:solidFill>
                  <a:srgbClr val="4285F4"/>
                </a:solidFill>
                <a:latin typeface="Verdana"/>
                <a:ea typeface="Verdana"/>
                <a:cs typeface="Verdana"/>
                <a:sym typeface="Verdana"/>
              </a:rPr>
              <a:t>Finalize your school list of schools; including your ideal, realistic, and acceptable rankings of schools. </a:t>
            </a:r>
            <a:endParaRPr sz="1800">
              <a:solidFill>
                <a:srgbClr val="4285F4"/>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b="1" sz="2400">
              <a:solidFill>
                <a:srgbClr val="4285F4"/>
              </a:solidFill>
              <a:latin typeface="Verdana"/>
              <a:ea typeface="Verdana"/>
              <a:cs typeface="Verdana"/>
              <a:sym typeface="Verdana"/>
            </a:endParaRPr>
          </a:p>
        </p:txBody>
      </p:sp>
      <p:pic>
        <p:nvPicPr>
          <p:cNvPr descr="MYSA LH Header R1" id="379" name="Google Shape;379;p43"/>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380" name="Google Shape;380;p43"/>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86" name="Google Shape;386;p44"/>
          <p:cNvSpPr txBox="1"/>
          <p:nvPr>
            <p:ph idx="1" type="body"/>
          </p:nvPr>
        </p:nvSpPr>
        <p:spPr>
          <a:xfrm>
            <a:off x="457200" y="1600200"/>
            <a:ext cx="8229600" cy="42759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Font typeface="Arial"/>
              <a:buNone/>
            </a:pPr>
            <a:r>
              <a:rPr b="1" lang="en-US" sz="2800">
                <a:solidFill>
                  <a:srgbClr val="4285F4"/>
                </a:solidFill>
                <a:latin typeface="Rockwell"/>
                <a:ea typeface="Rockwell"/>
                <a:cs typeface="Rockwell"/>
                <a:sym typeface="Rockwell"/>
              </a:rPr>
              <a:t>SUMMARY</a:t>
            </a:r>
            <a:endParaRPr sz="1400">
              <a:solidFill>
                <a:srgbClr val="4285F4"/>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b="1" sz="2800">
              <a:solidFill>
                <a:srgbClr val="4285F4"/>
              </a:solidFill>
              <a:latin typeface="Rockwell"/>
              <a:ea typeface="Rockwell"/>
              <a:cs typeface="Rockwell"/>
              <a:sym typeface="Rockwel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Opportunities exist for those that seize them!</a:t>
            </a:r>
            <a:endParaRPr sz="2000">
              <a:solidFill>
                <a:srgbClr val="4285F4"/>
              </a:solidFill>
              <a:latin typeface="Rockwell"/>
              <a:ea typeface="Rockwell"/>
              <a:cs typeface="Rockwell"/>
              <a:sym typeface="Rockwell"/>
            </a:endParaRPr>
          </a:p>
          <a:p>
            <a:pPr indent="-463550" lvl="0" marL="457200" rtl="0" algn="l">
              <a:spcBef>
                <a:spcPts val="0"/>
              </a:spcBef>
              <a:spcAft>
                <a:spcPts val="0"/>
              </a:spcAft>
              <a:buClr>
                <a:srgbClr val="888888"/>
              </a:buClr>
              <a:buSzPts val="2100"/>
              <a:buFont typeface="Rockwell"/>
              <a:buChar char="•"/>
            </a:pPr>
            <a:r>
              <a:rPr lang="en-US" sz="1500" u="sng">
                <a:solidFill>
                  <a:srgbClr val="888888"/>
                </a:solidFill>
                <a:latin typeface="Verdana"/>
                <a:ea typeface="Verdana"/>
                <a:cs typeface="Verdana"/>
                <a:sym typeface="Verdana"/>
                <a:hlinkClick r:id="rId3">
                  <a:extLst>
                    <a:ext uri="{A12FA001-AC4F-418D-AE19-62706E023703}">
                      <ahyp:hlinkClr val="tx"/>
                    </a:ext>
                  </a:extLst>
                </a:hlinkClick>
              </a:rPr>
              <a:t>Toughness: Saban</a:t>
            </a:r>
            <a:endParaRPr sz="2100">
              <a:solidFill>
                <a:srgbClr val="888888"/>
              </a:solidFill>
              <a:latin typeface="Rockwell"/>
              <a:ea typeface="Rockwell"/>
              <a:cs typeface="Rockwell"/>
              <a:sym typeface="Rockwel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Be proactive!</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You have to take ownership of the process!</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Do your research!</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Plan, Plan and Plan with detail!</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Be persistent!</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Work to improve your game on your own.</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Attend college camps!</a:t>
            </a:r>
            <a:endParaRPr sz="1400">
              <a:solidFill>
                <a:srgbClr val="4285F4"/>
              </a:solidFill>
              <a:latin typeface="Arial"/>
              <a:ea typeface="Arial"/>
              <a:cs typeface="Arial"/>
              <a:sym typeface="Arial"/>
            </a:endParaRPr>
          </a:p>
          <a:p>
            <a:pPr indent="-457200" lvl="0" marL="457200" rtl="0" algn="l">
              <a:spcBef>
                <a:spcPts val="0"/>
              </a:spcBef>
              <a:spcAft>
                <a:spcPts val="0"/>
              </a:spcAft>
              <a:buClr>
                <a:srgbClr val="4285F4"/>
              </a:buClr>
              <a:buSzPts val="2000"/>
              <a:buChar char="•"/>
            </a:pPr>
            <a:r>
              <a:rPr lang="en-US" sz="2000">
                <a:solidFill>
                  <a:srgbClr val="4285F4"/>
                </a:solidFill>
                <a:latin typeface="Rockwell"/>
                <a:ea typeface="Rockwell"/>
                <a:cs typeface="Rockwell"/>
                <a:sym typeface="Rockwell"/>
              </a:rPr>
              <a:t>Attend college games!</a:t>
            </a:r>
            <a:endParaRPr sz="1400">
              <a:solidFill>
                <a:srgbClr val="4285F4"/>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sz="2400">
              <a:latin typeface="Verdana"/>
              <a:ea typeface="Verdana"/>
              <a:cs typeface="Verdana"/>
              <a:sym typeface="Verdana"/>
            </a:endParaRPr>
          </a:p>
        </p:txBody>
      </p:sp>
      <p:pic>
        <p:nvPicPr>
          <p:cNvPr descr="MYSA LH Header R1" id="387" name="Google Shape;387;p44"/>
          <p:cNvPicPr preferRelativeResize="0"/>
          <p:nvPr/>
        </p:nvPicPr>
        <p:blipFill rotWithShape="1">
          <a:blip r:embed="rId4">
            <a:alphaModFix/>
          </a:blip>
          <a:srcRect b="0" l="0" r="0" t="0"/>
          <a:stretch/>
        </p:blipFill>
        <p:spPr>
          <a:xfrm>
            <a:off x="0" y="0"/>
            <a:ext cx="9144000" cy="1618593"/>
          </a:xfrm>
          <a:prstGeom prst="rect">
            <a:avLst/>
          </a:prstGeom>
          <a:noFill/>
          <a:ln>
            <a:noFill/>
          </a:ln>
        </p:spPr>
      </p:pic>
      <p:pic>
        <p:nvPicPr>
          <p:cNvPr descr="MYSA LH Footer R1" id="388" name="Google Shape;388;p44"/>
          <p:cNvPicPr preferRelativeResize="0"/>
          <p:nvPr/>
        </p:nvPicPr>
        <p:blipFill rotWithShape="1">
          <a:blip r:embed="rId5">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4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394" name="Google Shape;394;p45"/>
          <p:cNvSpPr txBox="1"/>
          <p:nvPr>
            <p:ph idx="1" type="body"/>
          </p:nvPr>
        </p:nvSpPr>
        <p:spPr>
          <a:xfrm>
            <a:off x="457200" y="1600200"/>
            <a:ext cx="8229600" cy="4339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rgbClr val="4285F4"/>
                </a:solidFill>
                <a:latin typeface="Verdana"/>
                <a:ea typeface="Verdana"/>
                <a:cs typeface="Verdana"/>
                <a:sym typeface="Verdana"/>
              </a:rPr>
              <a:t>HELPFUL LINKS</a:t>
            </a:r>
            <a:endParaRPr b="1" sz="2400">
              <a:solidFill>
                <a:srgbClr val="4285F4"/>
              </a:solidFill>
              <a:latin typeface="Rockwell"/>
              <a:ea typeface="Rockwell"/>
              <a:cs typeface="Rockwell"/>
              <a:sym typeface="Rockwel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National Collegiate Athletic Association</a:t>
            </a:r>
            <a:br>
              <a:rPr b="1" lang="en-US" sz="1600">
                <a:solidFill>
                  <a:srgbClr val="4285F4"/>
                </a:solidFill>
                <a:latin typeface="Rockwell"/>
                <a:ea typeface="Rockwell"/>
                <a:cs typeface="Rockwell"/>
                <a:sym typeface="Rockwell"/>
              </a:rPr>
            </a:br>
            <a:r>
              <a:rPr lang="en-US" sz="1600" u="sng">
                <a:solidFill>
                  <a:srgbClr val="1C3AA9"/>
                </a:solidFill>
                <a:latin typeface="Rockwell"/>
                <a:ea typeface="Rockwell"/>
                <a:cs typeface="Rockwell"/>
                <a:sym typeface="Rockwell"/>
                <a:hlinkClick r:id="rId3">
                  <a:extLst>
                    <a:ext uri="{A12FA001-AC4F-418D-AE19-62706E023703}">
                      <ahyp:hlinkClr val="tx"/>
                    </a:ext>
                  </a:extLst>
                </a:hlinkClick>
              </a:rPr>
              <a:t>www.ncaa.org</a:t>
            </a:r>
            <a:r>
              <a:rPr lang="en-US" sz="1600">
                <a:solidFill>
                  <a:srgbClr val="1C3AA9"/>
                </a:solidFill>
                <a:latin typeface="Rockwell"/>
                <a:ea typeface="Rockwell"/>
                <a:cs typeface="Rockwell"/>
                <a:sym typeface="Rockwell"/>
              </a:rPr>
              <a:t>  </a:t>
            </a:r>
            <a:endParaRPr sz="1400">
              <a:solidFill>
                <a:srgbClr val="1C3AA9"/>
              </a:solidFill>
              <a:latin typeface="Arial"/>
              <a:ea typeface="Arial"/>
              <a:cs typeface="Arial"/>
              <a:sym typeface="Aria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National Association of Intercollegiate Athletics</a:t>
            </a:r>
            <a:br>
              <a:rPr b="1" lang="en-US" sz="1600">
                <a:solidFill>
                  <a:srgbClr val="4285F4"/>
                </a:solidFill>
                <a:latin typeface="Rockwell"/>
                <a:ea typeface="Rockwell"/>
                <a:cs typeface="Rockwell"/>
                <a:sym typeface="Rockwell"/>
              </a:rPr>
            </a:br>
            <a:r>
              <a:rPr b="1" lang="en-US" sz="1600" u="sng">
                <a:solidFill>
                  <a:srgbClr val="1C3AA9"/>
                </a:solidFill>
                <a:latin typeface="Rockwell"/>
                <a:ea typeface="Rockwell"/>
                <a:cs typeface="Rockwell"/>
                <a:sym typeface="Rockwell"/>
                <a:hlinkClick r:id="rId4">
                  <a:extLst>
                    <a:ext uri="{A12FA001-AC4F-418D-AE19-62706E023703}">
                      <ahyp:hlinkClr val="tx"/>
                    </a:ext>
                  </a:extLst>
                </a:hlinkClick>
              </a:rPr>
              <a:t>www.naia.org</a:t>
            </a:r>
            <a:r>
              <a:rPr b="1" lang="en-US" sz="1600">
                <a:solidFill>
                  <a:srgbClr val="1C3AA9"/>
                </a:solidFill>
                <a:latin typeface="Rockwell"/>
                <a:ea typeface="Rockwell"/>
                <a:cs typeface="Rockwell"/>
                <a:sym typeface="Rockwell"/>
              </a:rPr>
              <a:t>  </a:t>
            </a:r>
            <a:endParaRPr sz="1400">
              <a:solidFill>
                <a:srgbClr val="1C3AA9"/>
              </a:solidFill>
              <a:latin typeface="Arial"/>
              <a:ea typeface="Arial"/>
              <a:cs typeface="Arial"/>
              <a:sym typeface="Aria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NCAA Eligibility Center</a:t>
            </a:r>
            <a:br>
              <a:rPr lang="en-US" sz="1600">
                <a:solidFill>
                  <a:srgbClr val="4285F4"/>
                </a:solidFill>
                <a:latin typeface="Rockwell"/>
                <a:ea typeface="Rockwell"/>
                <a:cs typeface="Rockwell"/>
                <a:sym typeface="Rockwell"/>
              </a:rPr>
            </a:br>
            <a:r>
              <a:rPr lang="en-US" sz="1600" u="sng">
                <a:solidFill>
                  <a:srgbClr val="1C3AA9"/>
                </a:solidFill>
                <a:latin typeface="Rockwell"/>
                <a:ea typeface="Rockwell"/>
                <a:cs typeface="Rockwell"/>
                <a:sym typeface="Rockwell"/>
                <a:hlinkClick r:id="rId5">
                  <a:extLst>
                    <a:ext uri="{A12FA001-AC4F-418D-AE19-62706E023703}">
                      <ahyp:hlinkClr val="tx"/>
                    </a:ext>
                  </a:extLst>
                </a:hlinkClick>
              </a:rPr>
              <a:t>https://web3.ncaa.org/ECWR2/NCAA_EMS/NCAA.jsp</a:t>
            </a:r>
            <a:r>
              <a:rPr lang="en-US" sz="1600">
                <a:solidFill>
                  <a:srgbClr val="1C3AA9"/>
                </a:solidFill>
                <a:latin typeface="Rockwell"/>
                <a:ea typeface="Rockwell"/>
                <a:cs typeface="Rockwell"/>
                <a:sym typeface="Rockwell"/>
              </a:rPr>
              <a:t> </a:t>
            </a:r>
            <a:endParaRPr sz="1400">
              <a:solidFill>
                <a:srgbClr val="1C3AA9"/>
              </a:solidFill>
              <a:latin typeface="Arial"/>
              <a:ea typeface="Arial"/>
              <a:cs typeface="Arial"/>
              <a:sym typeface="Aria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NAIA Eligibility Center</a:t>
            </a:r>
            <a:br>
              <a:rPr b="1" lang="en-US" sz="1600">
                <a:solidFill>
                  <a:srgbClr val="4285F4"/>
                </a:solidFill>
                <a:latin typeface="Rockwell"/>
                <a:ea typeface="Rockwell"/>
                <a:cs typeface="Rockwell"/>
                <a:sym typeface="Rockwell"/>
              </a:rPr>
            </a:br>
            <a:r>
              <a:rPr b="1" lang="en-US" sz="1600" u="sng">
                <a:solidFill>
                  <a:srgbClr val="1C3AA9"/>
                </a:solidFill>
                <a:latin typeface="Rockwell"/>
                <a:ea typeface="Rockwell"/>
                <a:cs typeface="Rockwell"/>
                <a:sym typeface="Rockwell"/>
                <a:hlinkClick r:id="rId6">
                  <a:extLst>
                    <a:ext uri="{A12FA001-AC4F-418D-AE19-62706E023703}">
                      <ahyp:hlinkClr val="tx"/>
                    </a:ext>
                  </a:extLst>
                </a:hlinkClick>
              </a:rPr>
              <a:t>www.playnaia.org</a:t>
            </a:r>
            <a:endParaRPr b="1" sz="1600">
              <a:solidFill>
                <a:srgbClr val="1C3AA9"/>
              </a:solidFill>
              <a:latin typeface="Rockwell"/>
              <a:ea typeface="Rockwell"/>
              <a:cs typeface="Rockwell"/>
              <a:sym typeface="Rockwel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College Board</a:t>
            </a:r>
            <a:br>
              <a:rPr b="1" lang="en-US" sz="1600">
                <a:solidFill>
                  <a:srgbClr val="4285F4"/>
                </a:solidFill>
                <a:latin typeface="Rockwell"/>
                <a:ea typeface="Rockwell"/>
                <a:cs typeface="Rockwell"/>
                <a:sym typeface="Rockwell"/>
              </a:rPr>
            </a:br>
            <a:r>
              <a:rPr b="1" lang="en-US" sz="1600" u="sng">
                <a:solidFill>
                  <a:srgbClr val="1C3AA9"/>
                </a:solidFill>
                <a:latin typeface="Rockwell"/>
                <a:ea typeface="Rockwell"/>
                <a:cs typeface="Rockwell"/>
                <a:sym typeface="Rockwell"/>
                <a:hlinkClick r:id="rId7">
                  <a:extLst>
                    <a:ext uri="{A12FA001-AC4F-418D-AE19-62706E023703}">
                      <ahyp:hlinkClr val="tx"/>
                    </a:ext>
                  </a:extLst>
                </a:hlinkClick>
              </a:rPr>
              <a:t>www.collegeboard.org</a:t>
            </a:r>
            <a:r>
              <a:rPr b="1" lang="en-US" sz="1600">
                <a:solidFill>
                  <a:srgbClr val="1C3AA9"/>
                </a:solidFill>
                <a:latin typeface="Rockwell"/>
                <a:ea typeface="Rockwell"/>
                <a:cs typeface="Rockwell"/>
                <a:sym typeface="Rockwell"/>
              </a:rPr>
              <a:t> </a:t>
            </a:r>
            <a:endParaRPr sz="1400">
              <a:solidFill>
                <a:srgbClr val="1C3AA9"/>
              </a:solidFill>
              <a:latin typeface="Arial"/>
              <a:ea typeface="Arial"/>
              <a:cs typeface="Arial"/>
              <a:sym typeface="Aria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College Fit Finder</a:t>
            </a:r>
            <a:endParaRPr b="1" sz="1600">
              <a:solidFill>
                <a:srgbClr val="4285F4"/>
              </a:solidFill>
              <a:latin typeface="Rockwell"/>
              <a:ea typeface="Rockwell"/>
              <a:cs typeface="Rockwell"/>
              <a:sym typeface="Rockwell"/>
            </a:endParaRPr>
          </a:p>
          <a:p>
            <a:pPr indent="-457200" lvl="0" marL="457200" rtl="0" algn="l">
              <a:spcBef>
                <a:spcPts val="0"/>
              </a:spcBef>
              <a:spcAft>
                <a:spcPts val="0"/>
              </a:spcAft>
              <a:buClr>
                <a:srgbClr val="4285F4"/>
              </a:buClr>
              <a:buSzPts val="1600"/>
              <a:buChar char="•"/>
            </a:pPr>
            <a:r>
              <a:rPr b="1" lang="en-US" sz="1600" u="sng">
                <a:solidFill>
                  <a:srgbClr val="1C3AA9"/>
                </a:solidFill>
                <a:latin typeface="Rockwell"/>
                <a:ea typeface="Rockwell"/>
                <a:cs typeface="Rockwell"/>
                <a:sym typeface="Rockwell"/>
                <a:hlinkClick r:id="rId8">
                  <a:extLst>
                    <a:ext uri="{A12FA001-AC4F-418D-AE19-62706E023703}">
                      <ahyp:hlinkClr val="tx"/>
                    </a:ext>
                  </a:extLst>
                </a:hlinkClick>
              </a:rPr>
              <a:t>www.collegefitfinder.com</a:t>
            </a:r>
            <a:r>
              <a:rPr b="1" lang="en-US" sz="1600">
                <a:solidFill>
                  <a:srgbClr val="1C3AA9"/>
                </a:solidFill>
                <a:latin typeface="Rockwell"/>
                <a:ea typeface="Rockwell"/>
                <a:cs typeface="Rockwell"/>
                <a:sym typeface="Rockwell"/>
              </a:rPr>
              <a:t> </a:t>
            </a:r>
            <a:endParaRPr b="1" sz="1600">
              <a:solidFill>
                <a:srgbClr val="4285F4"/>
              </a:solidFill>
              <a:latin typeface="Rockwell"/>
              <a:ea typeface="Rockwell"/>
              <a:cs typeface="Rockwell"/>
              <a:sym typeface="Rockwell"/>
            </a:endParaRPr>
          </a:p>
          <a:p>
            <a:pPr indent="-457200" lvl="0" marL="457200" rtl="0" algn="l">
              <a:spcBef>
                <a:spcPts val="0"/>
              </a:spcBef>
              <a:spcAft>
                <a:spcPts val="0"/>
              </a:spcAft>
              <a:buClr>
                <a:srgbClr val="4285F4"/>
              </a:buClr>
              <a:buSzPts val="1600"/>
              <a:buChar char="•"/>
            </a:pPr>
            <a:r>
              <a:rPr b="1" lang="en-US" sz="1600">
                <a:solidFill>
                  <a:srgbClr val="4285F4"/>
                </a:solidFill>
                <a:latin typeface="Rockwell"/>
                <a:ea typeface="Rockwell"/>
                <a:cs typeface="Rockwell"/>
                <a:sym typeface="Rockwell"/>
              </a:rPr>
              <a:t>NCSA National Collegiate Student Athlete</a:t>
            </a:r>
            <a:endParaRPr b="1" sz="1600">
              <a:solidFill>
                <a:srgbClr val="4285F4"/>
              </a:solidFill>
              <a:latin typeface="Rockwell"/>
              <a:ea typeface="Rockwell"/>
              <a:cs typeface="Rockwell"/>
              <a:sym typeface="Rockwell"/>
            </a:endParaRPr>
          </a:p>
          <a:p>
            <a:pPr indent="-457200" lvl="0" marL="457200" rtl="0" algn="l">
              <a:spcBef>
                <a:spcPts val="0"/>
              </a:spcBef>
              <a:spcAft>
                <a:spcPts val="0"/>
              </a:spcAft>
              <a:buClr>
                <a:srgbClr val="1C3AA9"/>
              </a:buClr>
              <a:buSzPts val="1600"/>
              <a:buFont typeface="Rockwell"/>
              <a:buChar char="•"/>
            </a:pPr>
            <a:r>
              <a:rPr b="1" lang="en-US" sz="1600" u="sng">
                <a:solidFill>
                  <a:srgbClr val="1C3AA9"/>
                </a:solidFill>
                <a:latin typeface="Rockwell"/>
                <a:ea typeface="Rockwell"/>
                <a:cs typeface="Rockwell"/>
                <a:sym typeface="Rockwell"/>
                <a:hlinkClick r:id="rId9">
                  <a:extLst>
                    <a:ext uri="{A12FA001-AC4F-418D-AE19-62706E023703}">
                      <ahyp:hlinkClr val="tx"/>
                    </a:ext>
                  </a:extLst>
                </a:hlinkClick>
              </a:rPr>
              <a:t>https://www.ncsasports.org/</a:t>
            </a:r>
            <a:endParaRPr b="1" sz="1600">
              <a:solidFill>
                <a:srgbClr val="1C3AA9"/>
              </a:solidFill>
              <a:latin typeface="Rockwell"/>
              <a:ea typeface="Rockwell"/>
              <a:cs typeface="Rockwell"/>
              <a:sym typeface="Rockwell"/>
            </a:endParaRPr>
          </a:p>
        </p:txBody>
      </p:sp>
      <p:pic>
        <p:nvPicPr>
          <p:cNvPr descr="MYSA LH Header R1" id="395" name="Google Shape;395;p45"/>
          <p:cNvPicPr preferRelativeResize="0"/>
          <p:nvPr/>
        </p:nvPicPr>
        <p:blipFill rotWithShape="1">
          <a:blip r:embed="rId10">
            <a:alphaModFix/>
          </a:blip>
          <a:srcRect b="0" l="0" r="0" t="0"/>
          <a:stretch/>
        </p:blipFill>
        <p:spPr>
          <a:xfrm>
            <a:off x="0" y="0"/>
            <a:ext cx="9143999" cy="1618593"/>
          </a:xfrm>
          <a:prstGeom prst="rect">
            <a:avLst/>
          </a:prstGeom>
          <a:noFill/>
          <a:ln>
            <a:noFill/>
          </a:ln>
        </p:spPr>
      </p:pic>
      <p:pic>
        <p:nvPicPr>
          <p:cNvPr descr="MYSA LH Footer R1" id="396" name="Google Shape;396;p45"/>
          <p:cNvPicPr preferRelativeResize="0"/>
          <p:nvPr/>
        </p:nvPicPr>
        <p:blipFill rotWithShape="1">
          <a:blip r:embed="rId11">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4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402" name="Google Shape;402;p46"/>
          <p:cNvSpPr txBox="1"/>
          <p:nvPr>
            <p:ph idx="1" type="body"/>
          </p:nvPr>
        </p:nvSpPr>
        <p:spPr>
          <a:xfrm>
            <a:off x="462450" y="1618600"/>
            <a:ext cx="8229600" cy="45261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None/>
            </a:pPr>
            <a:r>
              <a:t/>
            </a:r>
            <a:endParaRPr b="1" sz="7200">
              <a:solidFill>
                <a:srgbClr val="4285F4"/>
              </a:solidFill>
              <a:latin typeface="Rockwell"/>
              <a:ea typeface="Rockwell"/>
              <a:cs typeface="Rockwell"/>
              <a:sym typeface="Rockwell"/>
            </a:endParaRPr>
          </a:p>
          <a:p>
            <a:pPr indent="0" lvl="0" marL="0" rtl="0" algn="ctr">
              <a:spcBef>
                <a:spcPts val="0"/>
              </a:spcBef>
              <a:spcAft>
                <a:spcPts val="0"/>
              </a:spcAft>
              <a:buNone/>
            </a:pPr>
            <a:r>
              <a:rPr b="1" lang="en-US" sz="7200">
                <a:solidFill>
                  <a:srgbClr val="4285F4"/>
                </a:solidFill>
                <a:latin typeface="Rockwell"/>
                <a:ea typeface="Rockwell"/>
                <a:cs typeface="Rockwell"/>
                <a:sym typeface="Rockwell"/>
              </a:rPr>
              <a:t>QUESTIONS</a:t>
            </a:r>
            <a:endParaRPr b="1" sz="7200">
              <a:solidFill>
                <a:srgbClr val="4285F4"/>
              </a:solidFill>
              <a:latin typeface="Rockwell"/>
              <a:ea typeface="Rockwell"/>
              <a:cs typeface="Rockwell"/>
              <a:sym typeface="Rockwell"/>
            </a:endParaRPr>
          </a:p>
          <a:p>
            <a:pPr indent="0" lvl="0" marL="0" rtl="0" algn="ctr">
              <a:spcBef>
                <a:spcPts val="0"/>
              </a:spcBef>
              <a:spcAft>
                <a:spcPts val="0"/>
              </a:spcAft>
              <a:buClr>
                <a:schemeClr val="dk1"/>
              </a:buClr>
              <a:buFont typeface="Arial"/>
              <a:buNone/>
            </a:pPr>
            <a:r>
              <a:t/>
            </a:r>
            <a:endParaRPr b="1" sz="7200">
              <a:solidFill>
                <a:srgbClr val="4285F4"/>
              </a:solidFill>
              <a:latin typeface="Rockwell"/>
              <a:ea typeface="Rockwell"/>
              <a:cs typeface="Rockwell"/>
              <a:sym typeface="Rockwell"/>
            </a:endParaRPr>
          </a:p>
          <a:p>
            <a:pPr indent="0" lvl="0" marL="0" rtl="0" algn="l">
              <a:spcBef>
                <a:spcPts val="0"/>
              </a:spcBef>
              <a:spcAft>
                <a:spcPts val="0"/>
              </a:spcAft>
              <a:buNone/>
            </a:pPr>
            <a:r>
              <a:t/>
            </a:r>
            <a:endParaRPr sz="2400">
              <a:latin typeface="Verdana"/>
              <a:ea typeface="Verdana"/>
              <a:cs typeface="Verdana"/>
              <a:sym typeface="Verdana"/>
            </a:endParaRPr>
          </a:p>
        </p:txBody>
      </p:sp>
      <p:pic>
        <p:nvPicPr>
          <p:cNvPr descr="MYSA LH Header R1" id="403" name="Google Shape;403;p46"/>
          <p:cNvPicPr preferRelativeResize="0"/>
          <p:nvPr/>
        </p:nvPicPr>
        <p:blipFill rotWithShape="1">
          <a:blip r:embed="rId3">
            <a:alphaModFix/>
          </a:blip>
          <a:srcRect b="0" l="0" r="0" t="0"/>
          <a:stretch/>
        </p:blipFill>
        <p:spPr>
          <a:xfrm>
            <a:off x="0" y="0"/>
            <a:ext cx="9143999" cy="1618593"/>
          </a:xfrm>
          <a:prstGeom prst="rect">
            <a:avLst/>
          </a:prstGeom>
          <a:noFill/>
          <a:ln>
            <a:noFill/>
          </a:ln>
        </p:spPr>
      </p:pic>
      <p:pic>
        <p:nvPicPr>
          <p:cNvPr descr="MYSA LH Footer R1" id="404" name="Google Shape;404;p46"/>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10" name="Google Shape;110;p16"/>
          <p:cNvSpPr txBox="1"/>
          <p:nvPr>
            <p:ph idx="1" type="body"/>
          </p:nvPr>
        </p:nvSpPr>
        <p:spPr>
          <a:xfrm>
            <a:off x="462450" y="1618600"/>
            <a:ext cx="8229600" cy="4526100"/>
          </a:xfrm>
          <a:prstGeom prst="rect">
            <a:avLst/>
          </a:prstGeom>
          <a:noFill/>
          <a:ln>
            <a:noFill/>
          </a:ln>
        </p:spPr>
        <p:txBody>
          <a:bodyPr anchorCtr="0" anchor="t" bIns="45700" lIns="91425" spcFirstLastPara="1" rIns="91425" wrap="square" tIns="45700">
            <a:normAutofit/>
          </a:bodyPr>
          <a:lstStyle/>
          <a:p>
            <a:pPr indent="-381000" lvl="0" marL="457200" rtl="0" algn="l">
              <a:spcBef>
                <a:spcPts val="0"/>
              </a:spcBef>
              <a:spcAft>
                <a:spcPts val="0"/>
              </a:spcAft>
              <a:buClr>
                <a:srgbClr val="4285F4"/>
              </a:buClr>
              <a:buSzPts val="2400"/>
              <a:buFont typeface="Verdana"/>
              <a:buChar char="•"/>
            </a:pPr>
            <a:r>
              <a:rPr b="1" lang="en-US" sz="2400">
                <a:solidFill>
                  <a:srgbClr val="4285F4"/>
                </a:solidFill>
                <a:latin typeface="Verdana"/>
                <a:ea typeface="Verdana"/>
                <a:cs typeface="Verdana"/>
                <a:sym typeface="Verdana"/>
              </a:rPr>
              <a:t>NCAA COLLEGE ATHLETIC PROBABILITY Boys</a:t>
            </a:r>
            <a:endParaRPr b="1" sz="2400">
              <a:solidFill>
                <a:srgbClr val="4285F4"/>
              </a:solidFill>
              <a:latin typeface="Verdana"/>
              <a:ea typeface="Verdana"/>
              <a:cs typeface="Verdana"/>
              <a:sym typeface="Verdana"/>
            </a:endParaRPr>
          </a:p>
          <a:p>
            <a:pPr indent="0" lvl="0" marL="0" rtl="0" algn="l">
              <a:spcBef>
                <a:spcPts val="0"/>
              </a:spcBef>
              <a:spcAft>
                <a:spcPts val="0"/>
              </a:spcAft>
              <a:buNone/>
            </a:pPr>
            <a:r>
              <a:t/>
            </a:r>
            <a:endParaRPr sz="1800">
              <a:solidFill>
                <a:srgbClr val="000000"/>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t/>
            </a:r>
            <a:endParaRPr b="1" sz="2800">
              <a:solidFill>
                <a:srgbClr val="4285F4"/>
              </a:solidFill>
              <a:latin typeface="Rockwell"/>
              <a:ea typeface="Rockwell"/>
              <a:cs typeface="Rockwell"/>
              <a:sym typeface="Rockwell"/>
            </a:endParaRPr>
          </a:p>
        </p:txBody>
      </p:sp>
      <p:pic>
        <p:nvPicPr>
          <p:cNvPr descr="MYSA LH Header R1" id="111" name="Google Shape;111;p16"/>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12" name="Google Shape;112;p16"/>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grpSp>
        <p:nvGrpSpPr>
          <p:cNvPr id="113" name="Google Shape;113;p16"/>
          <p:cNvGrpSpPr/>
          <p:nvPr/>
        </p:nvGrpSpPr>
        <p:grpSpPr>
          <a:xfrm>
            <a:off x="925103" y="4606884"/>
            <a:ext cx="7279253" cy="753152"/>
            <a:chOff x="2283025" y="2322568"/>
            <a:chExt cx="5267950" cy="643500"/>
          </a:xfrm>
        </p:grpSpPr>
        <p:sp>
          <p:nvSpPr>
            <p:cNvPr id="114" name="Google Shape;114;p16"/>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6"/>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6"/>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6"/>
            <p:cNvSpPr/>
            <p:nvPr/>
          </p:nvSpPr>
          <p:spPr>
            <a:xfrm>
              <a:off x="2342625" y="2399951"/>
              <a:ext cx="19407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US">
                  <a:solidFill>
                    <a:srgbClr val="FFFFFF"/>
                  </a:solidFill>
                  <a:latin typeface="Roboto"/>
                  <a:ea typeface="Roboto"/>
                  <a:cs typeface="Roboto"/>
                  <a:sym typeface="Roboto"/>
                </a:rPr>
                <a:t>% to NCAA D-III</a:t>
              </a:r>
              <a:endParaRPr b="1">
                <a:solidFill>
                  <a:srgbClr val="FFFFFF"/>
                </a:solidFill>
                <a:latin typeface="Roboto"/>
                <a:ea typeface="Roboto"/>
                <a:cs typeface="Roboto"/>
                <a:sym typeface="Roboto"/>
              </a:endParaRPr>
            </a:p>
          </p:txBody>
        </p:sp>
        <p:sp>
          <p:nvSpPr>
            <p:cNvPr id="118" name="Google Shape;118;p16"/>
            <p:cNvSpPr/>
            <p:nvPr/>
          </p:nvSpPr>
          <p:spPr>
            <a:xfrm>
              <a:off x="4387850" y="2322705"/>
              <a:ext cx="2971200" cy="642300"/>
            </a:xfrm>
            <a:prstGeom prst="rect">
              <a:avLst/>
            </a:prstGeom>
            <a:noFill/>
            <a:ln>
              <a:noFill/>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Clr>
                  <a:srgbClr val="0C58D3"/>
                </a:buClr>
                <a:buSzPts val="1400"/>
                <a:buFont typeface="Roboto"/>
                <a:buChar char="●"/>
              </a:pPr>
              <a:r>
                <a:rPr b="1" lang="en-US">
                  <a:solidFill>
                    <a:srgbClr val="0C58D3"/>
                  </a:solidFill>
                  <a:latin typeface="Roboto"/>
                  <a:ea typeface="Roboto"/>
                  <a:cs typeface="Roboto"/>
                  <a:sym typeface="Roboto"/>
                </a:rPr>
                <a:t>2.7%</a:t>
              </a:r>
              <a:endParaRPr b="1">
                <a:solidFill>
                  <a:srgbClr val="0C58D3"/>
                </a:solidFill>
                <a:latin typeface="Roboto"/>
                <a:ea typeface="Roboto"/>
                <a:cs typeface="Roboto"/>
                <a:sym typeface="Roboto"/>
              </a:endParaRPr>
            </a:p>
          </p:txBody>
        </p:sp>
      </p:grpSp>
      <p:grpSp>
        <p:nvGrpSpPr>
          <p:cNvPr id="119" name="Google Shape;119;p16"/>
          <p:cNvGrpSpPr/>
          <p:nvPr/>
        </p:nvGrpSpPr>
        <p:grpSpPr>
          <a:xfrm>
            <a:off x="930726" y="3935509"/>
            <a:ext cx="7279253" cy="671364"/>
            <a:chOff x="2283025" y="2322568"/>
            <a:chExt cx="5267950" cy="643500"/>
          </a:xfrm>
        </p:grpSpPr>
        <p:sp>
          <p:nvSpPr>
            <p:cNvPr id="120" name="Google Shape;120;p16"/>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6"/>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6"/>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6"/>
            <p:cNvSpPr/>
            <p:nvPr/>
          </p:nvSpPr>
          <p:spPr>
            <a:xfrm>
              <a:off x="2342625" y="2399951"/>
              <a:ext cx="19407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US">
                  <a:solidFill>
                    <a:srgbClr val="FFFFFF"/>
                  </a:solidFill>
                  <a:latin typeface="Roboto"/>
                  <a:ea typeface="Roboto"/>
                  <a:cs typeface="Roboto"/>
                  <a:sym typeface="Roboto"/>
                </a:rPr>
                <a:t>% to NCAA D-II</a:t>
              </a:r>
              <a:endParaRPr b="1">
                <a:solidFill>
                  <a:srgbClr val="FFFFFF"/>
                </a:solidFill>
                <a:latin typeface="Roboto"/>
                <a:ea typeface="Roboto"/>
                <a:cs typeface="Roboto"/>
                <a:sym typeface="Roboto"/>
              </a:endParaRPr>
            </a:p>
          </p:txBody>
        </p:sp>
        <p:sp>
          <p:nvSpPr>
            <p:cNvPr id="124" name="Google Shape;124;p16"/>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Clr>
                  <a:srgbClr val="0C58D3"/>
                </a:buClr>
                <a:buSzPts val="1400"/>
                <a:buFont typeface="Roboto"/>
                <a:buChar char="●"/>
              </a:pPr>
              <a:r>
                <a:rPr b="1" lang="en-US">
                  <a:solidFill>
                    <a:srgbClr val="0C58D3"/>
                  </a:solidFill>
                  <a:latin typeface="Roboto"/>
                  <a:ea typeface="Roboto"/>
                  <a:cs typeface="Roboto"/>
                  <a:sym typeface="Roboto"/>
                </a:rPr>
                <a:t>1.5%</a:t>
              </a:r>
              <a:endParaRPr b="1">
                <a:solidFill>
                  <a:srgbClr val="0C58D3"/>
                </a:solidFill>
                <a:latin typeface="Roboto"/>
                <a:ea typeface="Roboto"/>
                <a:cs typeface="Roboto"/>
                <a:sym typeface="Roboto"/>
              </a:endParaRPr>
            </a:p>
          </p:txBody>
        </p:sp>
      </p:grpSp>
      <p:grpSp>
        <p:nvGrpSpPr>
          <p:cNvPr id="125" name="Google Shape;125;p16"/>
          <p:cNvGrpSpPr/>
          <p:nvPr/>
        </p:nvGrpSpPr>
        <p:grpSpPr>
          <a:xfrm>
            <a:off x="925476" y="3327459"/>
            <a:ext cx="7279253" cy="671364"/>
            <a:chOff x="2283025" y="2322568"/>
            <a:chExt cx="5267950" cy="643500"/>
          </a:xfrm>
        </p:grpSpPr>
        <p:sp>
          <p:nvSpPr>
            <p:cNvPr id="126" name="Google Shape;126;p16"/>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6"/>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p:nvPr/>
          </p:nvSpPr>
          <p:spPr>
            <a:xfrm>
              <a:off x="2351416" y="2399935"/>
              <a:ext cx="19320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US">
                  <a:solidFill>
                    <a:srgbClr val="FFFFFF"/>
                  </a:solidFill>
                  <a:latin typeface="Roboto"/>
                  <a:ea typeface="Roboto"/>
                  <a:cs typeface="Roboto"/>
                  <a:sym typeface="Roboto"/>
                </a:rPr>
                <a:t>% to NCAA D-I</a:t>
              </a:r>
              <a:endParaRPr b="1">
                <a:solidFill>
                  <a:srgbClr val="FFFFFF"/>
                </a:solidFill>
                <a:latin typeface="Roboto"/>
                <a:ea typeface="Roboto"/>
                <a:cs typeface="Roboto"/>
                <a:sym typeface="Roboto"/>
              </a:endParaRPr>
            </a:p>
          </p:txBody>
        </p:sp>
        <p:sp>
          <p:nvSpPr>
            <p:cNvPr id="130" name="Google Shape;130;p16"/>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Clr>
                  <a:srgbClr val="0C58D3"/>
                </a:buClr>
                <a:buSzPts val="1400"/>
                <a:buFont typeface="Roboto"/>
                <a:buChar char="●"/>
              </a:pPr>
              <a:r>
                <a:rPr b="1" lang="en-US">
                  <a:solidFill>
                    <a:srgbClr val="0C58D3"/>
                  </a:solidFill>
                  <a:latin typeface="Roboto"/>
                  <a:ea typeface="Roboto"/>
                  <a:cs typeface="Roboto"/>
                  <a:sym typeface="Roboto"/>
                </a:rPr>
                <a:t>1.3%</a:t>
              </a:r>
              <a:endParaRPr b="1">
                <a:solidFill>
                  <a:srgbClr val="0C58D3"/>
                </a:solidFill>
                <a:latin typeface="Roboto"/>
                <a:ea typeface="Roboto"/>
                <a:cs typeface="Roboto"/>
                <a:sym typeface="Roboto"/>
              </a:endParaRPr>
            </a:p>
          </p:txBody>
        </p:sp>
      </p:grpSp>
      <p:grpSp>
        <p:nvGrpSpPr>
          <p:cNvPr id="131" name="Google Shape;131;p16"/>
          <p:cNvGrpSpPr/>
          <p:nvPr/>
        </p:nvGrpSpPr>
        <p:grpSpPr>
          <a:xfrm>
            <a:off x="925109" y="2655934"/>
            <a:ext cx="7279253" cy="671364"/>
            <a:chOff x="2283025" y="2322568"/>
            <a:chExt cx="5267950" cy="643500"/>
          </a:xfrm>
        </p:grpSpPr>
        <p:sp>
          <p:nvSpPr>
            <p:cNvPr id="132" name="Google Shape;132;p16"/>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6"/>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6"/>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6"/>
            <p:cNvSpPr/>
            <p:nvPr/>
          </p:nvSpPr>
          <p:spPr>
            <a:xfrm>
              <a:off x="2342625" y="2399951"/>
              <a:ext cx="19407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US">
                  <a:solidFill>
                    <a:srgbClr val="FFFFFF"/>
                  </a:solidFill>
                  <a:latin typeface="Roboto"/>
                  <a:ea typeface="Roboto"/>
                  <a:cs typeface="Roboto"/>
                  <a:sym typeface="Roboto"/>
                </a:rPr>
                <a:t>High School Boys Participants</a:t>
              </a:r>
              <a:endParaRPr b="1">
                <a:solidFill>
                  <a:srgbClr val="FFFFFF"/>
                </a:solidFill>
                <a:latin typeface="Roboto"/>
                <a:ea typeface="Roboto"/>
                <a:cs typeface="Roboto"/>
                <a:sym typeface="Roboto"/>
              </a:endParaRPr>
            </a:p>
          </p:txBody>
        </p:sp>
        <p:sp>
          <p:nvSpPr>
            <p:cNvPr id="136" name="Google Shape;136;p16"/>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Clr>
                  <a:srgbClr val="0C58D3"/>
                </a:buClr>
                <a:buSzPts val="1400"/>
                <a:buFont typeface="Roboto"/>
                <a:buChar char="●"/>
              </a:pPr>
              <a:r>
                <a:rPr b="1" lang="en-US">
                  <a:solidFill>
                    <a:srgbClr val="0C58D3"/>
                  </a:solidFill>
                  <a:latin typeface="Roboto"/>
                  <a:ea typeface="Roboto"/>
                  <a:cs typeface="Roboto"/>
                  <a:sym typeface="Roboto"/>
                </a:rPr>
                <a:t>459,077</a:t>
              </a:r>
              <a:endParaRPr b="1">
                <a:solidFill>
                  <a:srgbClr val="0C58D3"/>
                </a:solidFill>
                <a:latin typeface="Roboto"/>
                <a:ea typeface="Roboto"/>
                <a:cs typeface="Roboto"/>
                <a:sym typeface="Roboto"/>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42" name="Google Shape;142;p17"/>
          <p:cNvSpPr txBox="1"/>
          <p:nvPr>
            <p:ph idx="1" type="body"/>
          </p:nvPr>
        </p:nvSpPr>
        <p:spPr>
          <a:xfrm>
            <a:off x="457200" y="1618600"/>
            <a:ext cx="8229600" cy="4507800"/>
          </a:xfrm>
          <a:prstGeom prst="rect">
            <a:avLst/>
          </a:prstGeom>
          <a:noFill/>
          <a:ln>
            <a:noFill/>
          </a:ln>
        </p:spPr>
        <p:txBody>
          <a:bodyPr anchorCtr="0" anchor="t" bIns="45700" lIns="91425" spcFirstLastPara="1" rIns="91425" wrap="square" tIns="45700">
            <a:normAutofit/>
          </a:bodyPr>
          <a:lstStyle/>
          <a:p>
            <a:pPr indent="-381000" lvl="0" marL="457200" rtl="0" algn="l">
              <a:spcBef>
                <a:spcPts val="0"/>
              </a:spcBef>
              <a:spcAft>
                <a:spcPts val="0"/>
              </a:spcAft>
              <a:buClr>
                <a:srgbClr val="4285F4"/>
              </a:buClr>
              <a:buSzPts val="2400"/>
              <a:buFont typeface="Verdana"/>
              <a:buChar char="•"/>
            </a:pPr>
            <a:r>
              <a:rPr b="1" lang="en-US" sz="2400">
                <a:solidFill>
                  <a:srgbClr val="4285F4"/>
                </a:solidFill>
                <a:latin typeface="Verdana"/>
                <a:ea typeface="Verdana"/>
                <a:cs typeface="Verdana"/>
                <a:sym typeface="Verdana"/>
              </a:rPr>
              <a:t>NCAA </a:t>
            </a:r>
            <a:r>
              <a:rPr b="1" lang="en-US" sz="2400">
                <a:solidFill>
                  <a:srgbClr val="4285F4"/>
                </a:solidFill>
                <a:latin typeface="Verdana"/>
                <a:ea typeface="Verdana"/>
                <a:cs typeface="Verdana"/>
                <a:sym typeface="Verdana"/>
              </a:rPr>
              <a:t>COLLEGE ATHLETIC PROBABILITY Girls</a:t>
            </a:r>
            <a:endParaRPr sz="2400">
              <a:latin typeface="Verdana"/>
              <a:ea typeface="Verdana"/>
              <a:cs typeface="Verdana"/>
              <a:sym typeface="Verdana"/>
            </a:endParaRPr>
          </a:p>
        </p:txBody>
      </p:sp>
      <p:pic>
        <p:nvPicPr>
          <p:cNvPr descr="MYSA LH Header R1" id="143" name="Google Shape;143;p17"/>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44" name="Google Shape;144;p17"/>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grpSp>
        <p:nvGrpSpPr>
          <p:cNvPr id="145" name="Google Shape;145;p17"/>
          <p:cNvGrpSpPr/>
          <p:nvPr/>
        </p:nvGrpSpPr>
        <p:grpSpPr>
          <a:xfrm>
            <a:off x="910252" y="4603437"/>
            <a:ext cx="6897854" cy="654826"/>
            <a:chOff x="2283025" y="2322568"/>
            <a:chExt cx="5267950" cy="643500"/>
          </a:xfrm>
        </p:grpSpPr>
        <p:sp>
          <p:nvSpPr>
            <p:cNvPr id="146" name="Google Shape;146;p17"/>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7"/>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7"/>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7"/>
            <p:cNvSpPr/>
            <p:nvPr/>
          </p:nvSpPr>
          <p:spPr>
            <a:xfrm>
              <a:off x="2342625" y="2399951"/>
              <a:ext cx="19407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 to NCAA D-III</a:t>
              </a:r>
              <a:endParaRPr b="1" sz="1200">
                <a:solidFill>
                  <a:srgbClr val="FFFFFF"/>
                </a:solidFill>
                <a:latin typeface="Roboto"/>
                <a:ea typeface="Roboto"/>
                <a:cs typeface="Roboto"/>
                <a:sym typeface="Roboto"/>
              </a:endParaRPr>
            </a:p>
          </p:txBody>
        </p:sp>
        <p:sp>
          <p:nvSpPr>
            <p:cNvPr id="150" name="Google Shape;150;p17"/>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292100" lvl="0" marL="457200" rtl="0" algn="l">
                <a:lnSpc>
                  <a:spcPct val="115000"/>
                </a:lnSpc>
                <a:spcBef>
                  <a:spcPts val="0"/>
                </a:spcBef>
                <a:spcAft>
                  <a:spcPts val="0"/>
                </a:spcAft>
                <a:buClr>
                  <a:srgbClr val="0C58D3"/>
                </a:buClr>
                <a:buSzPts val="1000"/>
                <a:buFont typeface="Roboto"/>
                <a:buChar char="●"/>
              </a:pPr>
              <a:r>
                <a:rPr b="1" lang="en-US">
                  <a:solidFill>
                    <a:srgbClr val="0C58D3"/>
                  </a:solidFill>
                  <a:latin typeface="Roboto"/>
                  <a:ea typeface="Roboto"/>
                  <a:cs typeface="Roboto"/>
                  <a:sym typeface="Roboto"/>
                </a:rPr>
                <a:t>2.9%</a:t>
              </a:r>
              <a:endParaRPr b="1" sz="1000">
                <a:solidFill>
                  <a:srgbClr val="0C58D3"/>
                </a:solidFill>
                <a:latin typeface="Roboto"/>
                <a:ea typeface="Roboto"/>
                <a:cs typeface="Roboto"/>
                <a:sym typeface="Roboto"/>
              </a:endParaRPr>
            </a:p>
          </p:txBody>
        </p:sp>
      </p:grpSp>
      <p:grpSp>
        <p:nvGrpSpPr>
          <p:cNvPr id="151" name="Google Shape;151;p17"/>
          <p:cNvGrpSpPr/>
          <p:nvPr/>
        </p:nvGrpSpPr>
        <p:grpSpPr>
          <a:xfrm>
            <a:off x="910252" y="3835158"/>
            <a:ext cx="6897854" cy="768082"/>
            <a:chOff x="2283025" y="2322568"/>
            <a:chExt cx="5267950" cy="643500"/>
          </a:xfrm>
        </p:grpSpPr>
        <p:sp>
          <p:nvSpPr>
            <p:cNvPr id="152" name="Google Shape;152;p17"/>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7"/>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7"/>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7"/>
            <p:cNvSpPr/>
            <p:nvPr/>
          </p:nvSpPr>
          <p:spPr>
            <a:xfrm>
              <a:off x="2342628" y="2323743"/>
              <a:ext cx="1940700" cy="5721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 to NCAA D-II</a:t>
              </a:r>
              <a:endParaRPr b="1" sz="1200">
                <a:solidFill>
                  <a:srgbClr val="FFFFFF"/>
                </a:solidFill>
                <a:latin typeface="Roboto"/>
                <a:ea typeface="Roboto"/>
                <a:cs typeface="Roboto"/>
                <a:sym typeface="Roboto"/>
              </a:endParaRPr>
            </a:p>
          </p:txBody>
        </p:sp>
        <p:sp>
          <p:nvSpPr>
            <p:cNvPr id="156" name="Google Shape;156;p17"/>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292100" lvl="0" marL="457200" rtl="0" algn="l">
                <a:lnSpc>
                  <a:spcPct val="115000"/>
                </a:lnSpc>
                <a:spcBef>
                  <a:spcPts val="0"/>
                </a:spcBef>
                <a:spcAft>
                  <a:spcPts val="0"/>
                </a:spcAft>
                <a:buClr>
                  <a:srgbClr val="0C58D3"/>
                </a:buClr>
                <a:buSzPts val="1000"/>
                <a:buFont typeface="Roboto"/>
                <a:buChar char="●"/>
              </a:pPr>
              <a:r>
                <a:rPr b="1" lang="en-US">
                  <a:solidFill>
                    <a:srgbClr val="0C58D3"/>
                  </a:solidFill>
                  <a:latin typeface="Roboto"/>
                  <a:ea typeface="Roboto"/>
                  <a:cs typeface="Roboto"/>
                  <a:sym typeface="Roboto"/>
                </a:rPr>
                <a:t>1.9%</a:t>
              </a:r>
              <a:endParaRPr b="1" sz="1000">
                <a:solidFill>
                  <a:srgbClr val="0C58D3"/>
                </a:solidFill>
                <a:latin typeface="Roboto"/>
                <a:ea typeface="Roboto"/>
                <a:cs typeface="Roboto"/>
                <a:sym typeface="Roboto"/>
              </a:endParaRPr>
            </a:p>
          </p:txBody>
        </p:sp>
      </p:grpSp>
      <p:grpSp>
        <p:nvGrpSpPr>
          <p:cNvPr id="157" name="Google Shape;157;p17"/>
          <p:cNvGrpSpPr/>
          <p:nvPr/>
        </p:nvGrpSpPr>
        <p:grpSpPr>
          <a:xfrm>
            <a:off x="910252" y="3171129"/>
            <a:ext cx="6897854" cy="686598"/>
            <a:chOff x="2283025" y="2291345"/>
            <a:chExt cx="5267950" cy="674723"/>
          </a:xfrm>
        </p:grpSpPr>
        <p:sp>
          <p:nvSpPr>
            <p:cNvPr id="158" name="Google Shape;158;p17"/>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7"/>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7"/>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7"/>
            <p:cNvSpPr/>
            <p:nvPr/>
          </p:nvSpPr>
          <p:spPr>
            <a:xfrm>
              <a:off x="2342625" y="2399951"/>
              <a:ext cx="19407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 to NCAA D-I</a:t>
              </a:r>
              <a:endParaRPr b="1" sz="1200">
                <a:solidFill>
                  <a:srgbClr val="FFFFFF"/>
                </a:solidFill>
                <a:latin typeface="Roboto"/>
                <a:ea typeface="Roboto"/>
                <a:cs typeface="Roboto"/>
                <a:sym typeface="Roboto"/>
              </a:endParaRPr>
            </a:p>
          </p:txBody>
        </p:sp>
        <p:sp>
          <p:nvSpPr>
            <p:cNvPr id="162" name="Google Shape;162;p17"/>
            <p:cNvSpPr/>
            <p:nvPr/>
          </p:nvSpPr>
          <p:spPr>
            <a:xfrm>
              <a:off x="4440584" y="2291345"/>
              <a:ext cx="2971200" cy="642300"/>
            </a:xfrm>
            <a:prstGeom prst="rect">
              <a:avLst/>
            </a:prstGeom>
            <a:noFill/>
            <a:ln>
              <a:noFill/>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Clr>
                  <a:srgbClr val="0C58D3"/>
                </a:buClr>
                <a:buSzPts val="1400"/>
                <a:buFont typeface="Roboto"/>
                <a:buChar char="●"/>
              </a:pPr>
              <a:r>
                <a:rPr b="1" lang="en-US">
                  <a:solidFill>
                    <a:srgbClr val="0C58D3"/>
                  </a:solidFill>
                  <a:latin typeface="Roboto"/>
                  <a:ea typeface="Roboto"/>
                  <a:cs typeface="Roboto"/>
                  <a:sym typeface="Roboto"/>
                </a:rPr>
                <a:t>2.4%</a:t>
              </a:r>
              <a:endParaRPr b="1">
                <a:solidFill>
                  <a:srgbClr val="0C58D3"/>
                </a:solidFill>
                <a:latin typeface="Roboto"/>
                <a:ea typeface="Roboto"/>
                <a:cs typeface="Roboto"/>
                <a:sym typeface="Roboto"/>
              </a:endParaRPr>
            </a:p>
          </p:txBody>
        </p:sp>
      </p:grpSp>
      <p:grpSp>
        <p:nvGrpSpPr>
          <p:cNvPr id="163" name="Google Shape;163;p17"/>
          <p:cNvGrpSpPr/>
          <p:nvPr/>
        </p:nvGrpSpPr>
        <p:grpSpPr>
          <a:xfrm>
            <a:off x="910627" y="2559676"/>
            <a:ext cx="6897854" cy="654826"/>
            <a:chOff x="2283025" y="2322568"/>
            <a:chExt cx="5267950" cy="643500"/>
          </a:xfrm>
        </p:grpSpPr>
        <p:sp>
          <p:nvSpPr>
            <p:cNvPr id="164" name="Google Shape;164;p17"/>
            <p:cNvSpPr/>
            <p:nvPr/>
          </p:nvSpPr>
          <p:spPr>
            <a:xfrm>
              <a:off x="3728375" y="2322568"/>
              <a:ext cx="3822600" cy="6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7"/>
            <p:cNvSpPr/>
            <p:nvPr/>
          </p:nvSpPr>
          <p:spPr>
            <a:xfrm flipH="1">
              <a:off x="2283025" y="2322575"/>
              <a:ext cx="1844400" cy="642600"/>
            </a:xfrm>
            <a:prstGeom prst="rect">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7"/>
            <p:cNvSpPr/>
            <p:nvPr/>
          </p:nvSpPr>
          <p:spPr>
            <a:xfrm rot="-5400000">
              <a:off x="3501574" y="1934671"/>
              <a:ext cx="643356" cy="1419149"/>
            </a:xfrm>
            <a:prstGeom prst="flowChartOffpageConnector">
              <a:avLst/>
            </a:prstGeom>
            <a:solidFill>
              <a:srgbClr val="0C58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7"/>
            <p:cNvSpPr/>
            <p:nvPr/>
          </p:nvSpPr>
          <p:spPr>
            <a:xfrm>
              <a:off x="2342632" y="2399955"/>
              <a:ext cx="2190300" cy="495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a:solidFill>
                    <a:schemeClr val="lt1"/>
                  </a:solidFill>
                  <a:latin typeface="Roboto"/>
                  <a:ea typeface="Roboto"/>
                  <a:cs typeface="Roboto"/>
                  <a:sym typeface="Roboto"/>
                </a:rPr>
                <a:t>High School Boys Participants</a:t>
              </a:r>
              <a:endParaRPr b="1" sz="1200">
                <a:solidFill>
                  <a:srgbClr val="FFFFFF"/>
                </a:solidFill>
                <a:latin typeface="Roboto"/>
                <a:ea typeface="Roboto"/>
                <a:cs typeface="Roboto"/>
                <a:sym typeface="Roboto"/>
              </a:endParaRPr>
            </a:p>
          </p:txBody>
        </p:sp>
        <p:sp>
          <p:nvSpPr>
            <p:cNvPr id="168" name="Google Shape;168;p17"/>
            <p:cNvSpPr/>
            <p:nvPr/>
          </p:nvSpPr>
          <p:spPr>
            <a:xfrm>
              <a:off x="4387850" y="2323750"/>
              <a:ext cx="2971200" cy="642300"/>
            </a:xfrm>
            <a:prstGeom prst="rect">
              <a:avLst/>
            </a:prstGeom>
            <a:noFill/>
            <a:ln>
              <a:noFill/>
            </a:ln>
          </p:spPr>
          <p:txBody>
            <a:bodyPr anchorCtr="0" anchor="ctr" bIns="91425" lIns="91425" spcFirstLastPara="1" rIns="91425" wrap="square" tIns="91425">
              <a:noAutofit/>
            </a:bodyPr>
            <a:lstStyle/>
            <a:p>
              <a:pPr indent="-292100" lvl="0" marL="457200" rtl="0" algn="l">
                <a:lnSpc>
                  <a:spcPct val="115000"/>
                </a:lnSpc>
                <a:spcBef>
                  <a:spcPts val="0"/>
                </a:spcBef>
                <a:spcAft>
                  <a:spcPts val="0"/>
                </a:spcAft>
                <a:buClr>
                  <a:srgbClr val="0C58D3"/>
                </a:buClr>
                <a:buSzPts val="1000"/>
                <a:buFont typeface="Roboto"/>
                <a:buChar char="●"/>
              </a:pPr>
              <a:r>
                <a:rPr b="1" lang="en-US">
                  <a:solidFill>
                    <a:srgbClr val="0C58D3"/>
                  </a:solidFill>
                  <a:latin typeface="Roboto"/>
                  <a:ea typeface="Roboto"/>
                  <a:cs typeface="Roboto"/>
                  <a:sym typeface="Roboto"/>
                </a:rPr>
                <a:t>394,105</a:t>
              </a:r>
              <a:endParaRPr b="1" sz="1000">
                <a:solidFill>
                  <a:srgbClr val="0C58D3"/>
                </a:solidFill>
                <a:latin typeface="Roboto"/>
                <a:ea typeface="Roboto"/>
                <a:cs typeface="Roboto"/>
                <a:sym typeface="Roboto"/>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74" name="Google Shape;174;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400">
                <a:solidFill>
                  <a:srgbClr val="4285F4"/>
                </a:solidFill>
                <a:latin typeface="Rockwell"/>
                <a:ea typeface="Rockwell"/>
                <a:cs typeface="Rockwell"/>
                <a:sym typeface="Rockwell"/>
              </a:rPr>
              <a:t>IMPORTANCE OF ACADEMICS  </a:t>
            </a:r>
            <a:r>
              <a:rPr b="1" lang="en-US" sz="2800">
                <a:solidFill>
                  <a:srgbClr val="4285F4"/>
                </a:solidFill>
                <a:latin typeface="Rockwell"/>
                <a:ea typeface="Rockwell"/>
                <a:cs typeface="Rockwell"/>
                <a:sym typeface="Rockwell"/>
              </a:rPr>
              <a:t>       </a:t>
            </a:r>
            <a:endParaRPr b="1" sz="28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t/>
            </a:r>
            <a:endParaRPr sz="1800">
              <a:solidFill>
                <a:srgbClr val="4285F4"/>
              </a:solidFill>
              <a:latin typeface="Rockwell"/>
              <a:ea typeface="Rockwell"/>
              <a:cs typeface="Rockwell"/>
              <a:sym typeface="Rockwell"/>
            </a:endParaRPr>
          </a:p>
          <a:p>
            <a:pPr indent="0" lvl="0" marL="0" rtl="0" algn="l">
              <a:spcBef>
                <a:spcPts val="0"/>
              </a:spcBef>
              <a:spcAft>
                <a:spcPts val="0"/>
              </a:spcAft>
              <a:buNone/>
            </a:pPr>
            <a:r>
              <a:rPr lang="en-US" sz="1800">
                <a:solidFill>
                  <a:srgbClr val="4285F4"/>
                </a:solidFill>
                <a:latin typeface="Rockwell"/>
                <a:ea typeface="Rockwell"/>
                <a:cs typeface="Rockwell"/>
                <a:sym typeface="Rockwell"/>
              </a:rPr>
              <a:t>“Poor academic performance will limit opportunity.  Many schools will not even be able to recruit a poor performer and others will choose not to take the risk.  Often work habits (or lack of) in the classroom can carry over to the soccer field and for me, personally, I may regard it as an insight into a player’s character, especially when I know they are capable students.” </a:t>
            </a:r>
            <a:endParaRPr sz="18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rPr lang="en-US" sz="1800">
                <a:solidFill>
                  <a:srgbClr val="4285F4"/>
                </a:solidFill>
                <a:latin typeface="Rockwell"/>
                <a:ea typeface="Rockwell"/>
                <a:cs typeface="Rockwell"/>
                <a:sym typeface="Rockwell"/>
              </a:rPr>
              <a:t>– </a:t>
            </a:r>
            <a:r>
              <a:rPr b="1" lang="en-US" sz="1800">
                <a:solidFill>
                  <a:srgbClr val="4285F4"/>
                </a:solidFill>
                <a:latin typeface="Rockwell"/>
                <a:ea typeface="Rockwell"/>
                <a:cs typeface="Rockwell"/>
                <a:sym typeface="Rockwell"/>
              </a:rPr>
              <a:t>Becky Burleigh, Former University of Florida Head Coach</a:t>
            </a:r>
            <a:endParaRPr sz="1400">
              <a:solidFill>
                <a:srgbClr val="4285F4"/>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b="1" sz="18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t/>
            </a:r>
            <a:endParaRPr sz="18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t/>
            </a:r>
            <a:endParaRPr>
              <a:solidFill>
                <a:srgbClr val="4285F4"/>
              </a:solidFill>
            </a:endParaRPr>
          </a:p>
        </p:txBody>
      </p:sp>
      <p:pic>
        <p:nvPicPr>
          <p:cNvPr descr="MYSA LH Header R1" id="175" name="Google Shape;175;p18"/>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76" name="Google Shape;176;p18"/>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82" name="Google Shape;182;p19"/>
          <p:cNvSpPr txBox="1"/>
          <p:nvPr>
            <p:ph idx="1" type="body"/>
          </p:nvPr>
        </p:nvSpPr>
        <p:spPr>
          <a:xfrm>
            <a:off x="457200" y="1600200"/>
            <a:ext cx="8229600" cy="41649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Font typeface="Arial"/>
              <a:buNone/>
            </a:pPr>
            <a:r>
              <a:rPr lang="en-US" sz="2800">
                <a:solidFill>
                  <a:srgbClr val="4285F4"/>
                </a:solidFill>
                <a:latin typeface="Rockwell"/>
                <a:ea typeface="Rockwell"/>
                <a:cs typeface="Rockwell"/>
                <a:sym typeface="Rockwell"/>
              </a:rPr>
              <a:t>INTERESTING FIGURES, COSTS &amp; STATS</a:t>
            </a:r>
            <a:endParaRPr sz="1400">
              <a:solidFill>
                <a:srgbClr val="4285F4"/>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sz="2800">
              <a:solidFill>
                <a:srgbClr val="D9D9D9"/>
              </a:solidFill>
              <a:latin typeface="Rockwell"/>
              <a:ea typeface="Rockwell"/>
              <a:cs typeface="Rockwell"/>
              <a:sym typeface="Rockwel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The average cost of a four year degree (2022) is $35,331 p/yr. </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The average rate of the yearly increase in tuition is 6.8%</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The average cost of an education within 15 years will be $205,000</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Transfer Student: may cost more money</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Transfer Student: may lose academic credits</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Transfer Student: much harder to get back onto a collegiate roster</a:t>
            </a:r>
            <a:endParaRPr sz="1400">
              <a:solidFill>
                <a:srgbClr val="4285F4"/>
              </a:solidFill>
              <a:latin typeface="Arial"/>
              <a:ea typeface="Arial"/>
              <a:cs typeface="Arial"/>
              <a:sym typeface="Arial"/>
            </a:endParaRPr>
          </a:p>
          <a:p>
            <a:pPr indent="-342900" lvl="0" marL="342900" rtl="0" algn="l">
              <a:spcBef>
                <a:spcPts val="0"/>
              </a:spcBef>
              <a:spcAft>
                <a:spcPts val="0"/>
              </a:spcAft>
              <a:buClr>
                <a:srgbClr val="4285F4"/>
              </a:buClr>
              <a:buSzPts val="1800"/>
              <a:buChar char="•"/>
            </a:pPr>
            <a:r>
              <a:rPr lang="en-US" sz="1800">
                <a:solidFill>
                  <a:srgbClr val="4285F4"/>
                </a:solidFill>
                <a:latin typeface="Rockwell"/>
                <a:ea typeface="Rockwell"/>
                <a:cs typeface="Rockwell"/>
                <a:sym typeface="Rockwell"/>
              </a:rPr>
              <a:t>Transfer Student: may not graduate within four / five years (more money)</a:t>
            </a:r>
            <a:endParaRPr sz="1400">
              <a:solidFill>
                <a:srgbClr val="4285F4"/>
              </a:solidFill>
              <a:latin typeface="Arial"/>
              <a:ea typeface="Arial"/>
              <a:cs typeface="Arial"/>
              <a:sym typeface="Arial"/>
            </a:endParaRPr>
          </a:p>
          <a:p>
            <a:pPr indent="-215900" lvl="0" marL="342900" rtl="0" algn="l">
              <a:spcBef>
                <a:spcPts val="0"/>
              </a:spcBef>
              <a:spcAft>
                <a:spcPts val="0"/>
              </a:spcAft>
              <a:buClr>
                <a:schemeClr val="lt1"/>
              </a:buClr>
              <a:buSzPts val="2000"/>
              <a:buFont typeface="Arial"/>
              <a:buNone/>
            </a:pPr>
            <a:r>
              <a:t/>
            </a:r>
            <a:endParaRPr sz="2000">
              <a:solidFill>
                <a:srgbClr val="4285F4"/>
              </a:solidFill>
              <a:latin typeface="Rockwell"/>
              <a:ea typeface="Rockwell"/>
              <a:cs typeface="Rockwell"/>
              <a:sym typeface="Rockwell"/>
            </a:endParaRPr>
          </a:p>
          <a:p>
            <a:pPr indent="0" lvl="0" marL="0" rtl="0" algn="l">
              <a:spcBef>
                <a:spcPts val="0"/>
              </a:spcBef>
              <a:spcAft>
                <a:spcPts val="0"/>
              </a:spcAft>
              <a:buClr>
                <a:schemeClr val="dk1"/>
              </a:buClr>
              <a:buFont typeface="Arial"/>
              <a:buNone/>
            </a:pPr>
            <a:r>
              <a:rPr lang="en-US" sz="2000">
                <a:solidFill>
                  <a:srgbClr val="4285F4"/>
                </a:solidFill>
                <a:latin typeface="Verdana"/>
                <a:ea typeface="Verdana"/>
                <a:cs typeface="Verdana"/>
                <a:sym typeface="Verdana"/>
              </a:rPr>
              <a:t>Facts Above = Plan your soccer and academic future in depth</a:t>
            </a:r>
            <a:endParaRPr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t/>
            </a:r>
            <a:endParaRPr sz="2000">
              <a:solidFill>
                <a:srgbClr val="4285F4"/>
              </a:solidFill>
              <a:latin typeface="Verdana"/>
              <a:ea typeface="Verdana"/>
              <a:cs typeface="Verdana"/>
              <a:sym typeface="Verdana"/>
            </a:endParaRPr>
          </a:p>
          <a:p>
            <a:pPr indent="0" lvl="0" marL="0" rtl="0" algn="l">
              <a:spcBef>
                <a:spcPts val="0"/>
              </a:spcBef>
              <a:spcAft>
                <a:spcPts val="0"/>
              </a:spcAft>
              <a:buClr>
                <a:schemeClr val="dk1"/>
              </a:buClr>
              <a:buFont typeface="Arial"/>
              <a:buNone/>
            </a:pPr>
            <a:r>
              <a:rPr lang="en-US" sz="2000">
                <a:solidFill>
                  <a:srgbClr val="4285F4"/>
                </a:solidFill>
                <a:latin typeface="Verdana"/>
                <a:ea typeface="Verdana"/>
                <a:cs typeface="Verdana"/>
                <a:sym typeface="Verdana"/>
              </a:rPr>
              <a:t>Do your research before making a commitment.</a:t>
            </a:r>
            <a:endParaRPr/>
          </a:p>
        </p:txBody>
      </p:sp>
      <p:pic>
        <p:nvPicPr>
          <p:cNvPr descr="MYSA LH Header R1" id="183" name="Google Shape;183;p19"/>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84" name="Google Shape;184;p19"/>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90" name="Google Shape;190;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lang="en-US" sz="2400">
                <a:solidFill>
                  <a:srgbClr val="4285F4"/>
                </a:solidFill>
                <a:latin typeface="Rockwell"/>
                <a:ea typeface="Rockwell"/>
                <a:cs typeface="Rockwell"/>
                <a:sym typeface="Rockwell"/>
              </a:rPr>
              <a:t>CHOOSING A COLLEGE</a:t>
            </a:r>
            <a:endParaRPr sz="2400">
              <a:solidFill>
                <a:srgbClr val="D9D9D9"/>
              </a:solidFill>
              <a:latin typeface="Rockwell"/>
              <a:ea typeface="Rockwell"/>
              <a:cs typeface="Rockwell"/>
              <a:sym typeface="Rockwell"/>
            </a:endParaRPr>
          </a:p>
          <a:p>
            <a:pPr indent="-330200" lvl="0" marL="342900" rtl="0" algn="l">
              <a:spcBef>
                <a:spcPts val="0"/>
              </a:spcBef>
              <a:spcAft>
                <a:spcPts val="0"/>
              </a:spcAft>
              <a:buClr>
                <a:srgbClr val="4285F4"/>
              </a:buClr>
              <a:buSzPts val="2200"/>
              <a:buChar char="•"/>
            </a:pPr>
            <a:r>
              <a:rPr b="1" i="1" lang="en-US" sz="2200">
                <a:solidFill>
                  <a:srgbClr val="4285F4"/>
                </a:solidFill>
                <a:latin typeface="Rockwell"/>
                <a:ea typeface="Rockwell"/>
                <a:cs typeface="Rockwell"/>
                <a:sym typeface="Rockwell"/>
              </a:rPr>
              <a:t>“It’s not a four – year decision.  It’s a forty – year decision.”</a:t>
            </a:r>
            <a:endParaRPr b="1" i="1" sz="22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sz="2200">
              <a:solidFill>
                <a:srgbClr val="4285F4"/>
              </a:solidFill>
              <a:latin typeface="Rockwell"/>
              <a:ea typeface="Rockwell"/>
              <a:cs typeface="Rockwell"/>
              <a:sym typeface="Rockwell"/>
            </a:endParaRPr>
          </a:p>
          <a:p>
            <a:pPr indent="-330200" lvl="0" marL="342900" rtl="0" algn="l">
              <a:spcBef>
                <a:spcPts val="0"/>
              </a:spcBef>
              <a:spcAft>
                <a:spcPts val="0"/>
              </a:spcAft>
              <a:buClr>
                <a:srgbClr val="4285F4"/>
              </a:buClr>
              <a:buSzPts val="2200"/>
              <a:buChar char="•"/>
            </a:pPr>
            <a:r>
              <a:rPr lang="en-US" sz="2200">
                <a:solidFill>
                  <a:srgbClr val="4285F4"/>
                </a:solidFill>
                <a:latin typeface="Rockwell"/>
                <a:ea typeface="Rockwell"/>
                <a:cs typeface="Rockwell"/>
                <a:sym typeface="Rockwell"/>
              </a:rPr>
              <a:t>If you sustain an injury in your first year, and you can no longer play soccer, is this a school you would still attend?</a:t>
            </a:r>
            <a:endParaRPr sz="2200">
              <a:solidFill>
                <a:srgbClr val="4285F4"/>
              </a:solidFill>
              <a:latin typeface="Rockwell"/>
              <a:ea typeface="Rockwell"/>
              <a:cs typeface="Rockwell"/>
              <a:sym typeface="Rockwell"/>
            </a:endParaRPr>
          </a:p>
          <a:p>
            <a:pPr indent="0" lvl="0" marL="342900" rtl="0" algn="l">
              <a:spcBef>
                <a:spcPts val="0"/>
              </a:spcBef>
              <a:spcAft>
                <a:spcPts val="0"/>
              </a:spcAft>
              <a:buNone/>
            </a:pPr>
            <a:r>
              <a:t/>
            </a:r>
            <a:endParaRPr sz="2200">
              <a:solidFill>
                <a:srgbClr val="4285F4"/>
              </a:solidFill>
              <a:latin typeface="Rockwell"/>
              <a:ea typeface="Rockwell"/>
              <a:cs typeface="Rockwell"/>
              <a:sym typeface="Rockwell"/>
            </a:endParaRPr>
          </a:p>
          <a:p>
            <a:pPr indent="-330200" lvl="0" marL="342900" rtl="0" algn="l">
              <a:spcBef>
                <a:spcPts val="0"/>
              </a:spcBef>
              <a:spcAft>
                <a:spcPts val="0"/>
              </a:spcAft>
              <a:buClr>
                <a:srgbClr val="4285F4"/>
              </a:buClr>
              <a:buSzPts val="2200"/>
              <a:buChar char="•"/>
            </a:pPr>
            <a:r>
              <a:rPr lang="en-US" sz="2200">
                <a:solidFill>
                  <a:srgbClr val="4285F4"/>
                </a:solidFill>
                <a:latin typeface="Rockwell"/>
                <a:ea typeface="Rockwell"/>
                <a:cs typeface="Rockwell"/>
                <a:sym typeface="Rockwell"/>
              </a:rPr>
              <a:t>Decide on a school for the whole school, not just soccer.  College is about many experiences, soccer being one.  Know you are at a school and program that will be a great fit academically and athletically for all the things that are most important to you.</a:t>
            </a:r>
            <a:endParaRPr sz="2200"/>
          </a:p>
        </p:txBody>
      </p:sp>
      <p:pic>
        <p:nvPicPr>
          <p:cNvPr descr="MYSA LH Header R1" id="191" name="Google Shape;191;p20"/>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192" name="Google Shape;192;p20"/>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198" name="Google Shape;198;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Font typeface="Arial"/>
              <a:buNone/>
            </a:pPr>
            <a:r>
              <a:rPr b="1" lang="en-US" sz="2400">
                <a:solidFill>
                  <a:srgbClr val="4285F4"/>
                </a:solidFill>
                <a:latin typeface="Verdana"/>
                <a:ea typeface="Verdana"/>
                <a:cs typeface="Verdana"/>
                <a:sym typeface="Verdana"/>
              </a:rPr>
              <a:t>CONSIDERATIONS</a:t>
            </a:r>
            <a:endParaRPr sz="1600" u="sng">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School’s Focus</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Majors Offered</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Enrollment</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Typical Class Size</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Student / Faculty Ratio</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Academic Support/Tutoring Services</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School’s Ranking</a:t>
            </a:r>
            <a:endParaRPr sz="2000">
              <a:solidFill>
                <a:srgbClr val="4285F4"/>
              </a:solidFill>
              <a:latin typeface="Verdana"/>
              <a:ea typeface="Verdana"/>
              <a:cs typeface="Verdana"/>
              <a:sym typeface="Verdana"/>
            </a:endParaRPr>
          </a:p>
          <a:p>
            <a:pPr indent="-487044" lvl="0" marL="457200" rtl="0" algn="l">
              <a:spcBef>
                <a:spcPts val="600"/>
              </a:spcBef>
              <a:spcAft>
                <a:spcPts val="0"/>
              </a:spcAft>
              <a:buClr>
                <a:srgbClr val="4285F4"/>
              </a:buClr>
              <a:buSzPts val="2000"/>
              <a:buFont typeface="Verdana"/>
              <a:buChar char="•"/>
            </a:pPr>
            <a:r>
              <a:rPr lang="en-US" sz="2000">
                <a:solidFill>
                  <a:srgbClr val="4285F4"/>
                </a:solidFill>
                <a:latin typeface="Verdana"/>
                <a:ea typeface="Verdana"/>
                <a:cs typeface="Verdana"/>
                <a:sym typeface="Verdana"/>
              </a:rPr>
              <a:t>Status: ‘Big name’ School</a:t>
            </a:r>
            <a:endParaRPr sz="2000">
              <a:solidFill>
                <a:srgbClr val="4285F4"/>
              </a:solidFill>
              <a:latin typeface="Verdana"/>
              <a:ea typeface="Verdana"/>
              <a:cs typeface="Verdana"/>
              <a:sym typeface="Verdana"/>
            </a:endParaRPr>
          </a:p>
          <a:p>
            <a:pPr indent="0" lvl="0" marL="457200" rtl="0" algn="l">
              <a:spcBef>
                <a:spcPts val="600"/>
              </a:spcBef>
              <a:spcAft>
                <a:spcPts val="0"/>
              </a:spcAft>
              <a:buNone/>
            </a:pPr>
            <a:r>
              <a:t/>
            </a:r>
            <a:endParaRPr/>
          </a:p>
        </p:txBody>
      </p:sp>
      <p:pic>
        <p:nvPicPr>
          <p:cNvPr descr="MYSA LH Header R1" id="199" name="Google Shape;199;p21"/>
          <p:cNvPicPr preferRelativeResize="0"/>
          <p:nvPr/>
        </p:nvPicPr>
        <p:blipFill rotWithShape="1">
          <a:blip r:embed="rId3">
            <a:alphaModFix/>
          </a:blip>
          <a:srcRect b="0" l="0" r="0" t="0"/>
          <a:stretch/>
        </p:blipFill>
        <p:spPr>
          <a:xfrm>
            <a:off x="0" y="0"/>
            <a:ext cx="9144000" cy="1618593"/>
          </a:xfrm>
          <a:prstGeom prst="rect">
            <a:avLst/>
          </a:prstGeom>
          <a:noFill/>
          <a:ln>
            <a:noFill/>
          </a:ln>
        </p:spPr>
      </p:pic>
      <p:pic>
        <p:nvPicPr>
          <p:cNvPr descr="MYSA LH Footer R1" id="200" name="Google Shape;200;p21"/>
          <p:cNvPicPr preferRelativeResize="0"/>
          <p:nvPr/>
        </p:nvPicPr>
        <p:blipFill rotWithShape="1">
          <a:blip r:embed="rId4">
            <a:alphaModFix/>
          </a:blip>
          <a:srcRect b="0" l="0" r="0" t="0"/>
          <a:stretch/>
        </p:blipFill>
        <p:spPr>
          <a:xfrm>
            <a:off x="-42041" y="5578190"/>
            <a:ext cx="9238593" cy="1470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